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753" r:id="rId1"/>
  </p:sldMasterIdLst>
  <p:notesMasterIdLst>
    <p:notesMasterId r:id="rId107"/>
  </p:notesMasterIdLst>
  <p:handoutMasterIdLst>
    <p:handoutMasterId r:id="rId108"/>
  </p:handoutMasterIdLst>
  <p:sldIdLst>
    <p:sldId id="333" r:id="rId2"/>
    <p:sldId id="327" r:id="rId3"/>
    <p:sldId id="322" r:id="rId4"/>
    <p:sldId id="348" r:id="rId5"/>
    <p:sldId id="479" r:id="rId6"/>
    <p:sldId id="571" r:id="rId7"/>
    <p:sldId id="281" r:id="rId8"/>
    <p:sldId id="282" r:id="rId9"/>
    <p:sldId id="263" r:id="rId10"/>
    <p:sldId id="539" r:id="rId11"/>
    <p:sldId id="334" r:id="rId12"/>
    <p:sldId id="541" r:id="rId13"/>
    <p:sldId id="264" r:id="rId14"/>
    <p:sldId id="265" r:id="rId15"/>
    <p:sldId id="355" r:id="rId16"/>
    <p:sldId id="356" r:id="rId17"/>
    <p:sldId id="477" r:id="rId18"/>
    <p:sldId id="349" r:id="rId19"/>
    <p:sldId id="543" r:id="rId20"/>
    <p:sldId id="544" r:id="rId21"/>
    <p:sldId id="546" r:id="rId22"/>
    <p:sldId id="548" r:id="rId23"/>
    <p:sldId id="290" r:id="rId24"/>
    <p:sldId id="478" r:id="rId25"/>
    <p:sldId id="312" r:id="rId26"/>
    <p:sldId id="362" r:id="rId27"/>
    <p:sldId id="293" r:id="rId28"/>
    <p:sldId id="294" r:id="rId29"/>
    <p:sldId id="515" r:id="rId30"/>
    <p:sldId id="550" r:id="rId31"/>
    <p:sldId id="531" r:id="rId32"/>
    <p:sldId id="552" r:id="rId33"/>
    <p:sldId id="553" r:id="rId34"/>
    <p:sldId id="300" r:id="rId35"/>
    <p:sldId id="387" r:id="rId36"/>
    <p:sldId id="409" r:id="rId37"/>
    <p:sldId id="480" r:id="rId38"/>
    <p:sldId id="481" r:id="rId39"/>
    <p:sldId id="482" r:id="rId40"/>
    <p:sldId id="407" r:id="rId41"/>
    <p:sldId id="305" r:id="rId42"/>
    <p:sldId id="390" r:id="rId43"/>
    <p:sldId id="517" r:id="rId44"/>
    <p:sldId id="554" r:id="rId45"/>
    <p:sldId id="534" r:id="rId46"/>
    <p:sldId id="555" r:id="rId47"/>
    <p:sldId id="483" r:id="rId48"/>
    <p:sldId id="367" r:id="rId49"/>
    <p:sldId id="556" r:id="rId50"/>
    <p:sldId id="391" r:id="rId51"/>
    <p:sldId id="388" r:id="rId52"/>
    <p:sldId id="394" r:id="rId53"/>
    <p:sldId id="392" r:id="rId54"/>
    <p:sldId id="418" r:id="rId55"/>
    <p:sldId id="393" r:id="rId56"/>
    <p:sldId id="563" r:id="rId57"/>
    <p:sldId id="415" r:id="rId58"/>
    <p:sldId id="395" r:id="rId59"/>
    <p:sldId id="557" r:id="rId60"/>
    <p:sldId id="420" r:id="rId61"/>
    <p:sldId id="560" r:id="rId62"/>
    <p:sldId id="561" r:id="rId63"/>
    <p:sldId id="562" r:id="rId64"/>
    <p:sldId id="491" r:id="rId65"/>
    <p:sldId id="496" r:id="rId66"/>
    <p:sldId id="498" r:id="rId67"/>
    <p:sldId id="564" r:id="rId68"/>
    <p:sldId id="501" r:id="rId69"/>
    <p:sldId id="502" r:id="rId70"/>
    <p:sldId id="374" r:id="rId71"/>
    <p:sldId id="379" r:id="rId72"/>
    <p:sldId id="416" r:id="rId73"/>
    <p:sldId id="372" r:id="rId74"/>
    <p:sldId id="375" r:id="rId75"/>
    <p:sldId id="565" r:id="rId76"/>
    <p:sldId id="380" r:id="rId77"/>
    <p:sldId id="381" r:id="rId78"/>
    <p:sldId id="439" r:id="rId79"/>
    <p:sldId id="513" r:id="rId80"/>
    <p:sldId id="441" r:id="rId81"/>
    <p:sldId id="442" r:id="rId82"/>
    <p:sldId id="412" r:id="rId83"/>
    <p:sldId id="449" r:id="rId84"/>
    <p:sldId id="566" r:id="rId85"/>
    <p:sldId id="445" r:id="rId86"/>
    <p:sldId id="567" r:id="rId87"/>
    <p:sldId id="568" r:id="rId88"/>
    <p:sldId id="458" r:id="rId89"/>
    <p:sldId id="413" r:id="rId90"/>
    <p:sldId id="459" r:id="rId91"/>
    <p:sldId id="455" r:id="rId92"/>
    <p:sldId id="569" r:id="rId93"/>
    <p:sldId id="464" r:id="rId94"/>
    <p:sldId id="532" r:id="rId95"/>
    <p:sldId id="352" r:id="rId96"/>
    <p:sldId id="519" r:id="rId97"/>
    <p:sldId id="520" r:id="rId98"/>
    <p:sldId id="521" r:id="rId99"/>
    <p:sldId id="522" r:id="rId100"/>
    <p:sldId id="523" r:id="rId101"/>
    <p:sldId id="525" r:id="rId102"/>
    <p:sldId id="526" r:id="rId103"/>
    <p:sldId id="527" r:id="rId104"/>
    <p:sldId id="514" r:id="rId105"/>
    <p:sldId id="518" r:id="rId106"/>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8" userDrawn="1">
          <p15:clr>
            <a:srgbClr val="A4A3A4"/>
          </p15:clr>
        </p15:guide>
        <p15:guide id="2" pos="2318" userDrawn="1">
          <p15:clr>
            <a:srgbClr val="A4A3A4"/>
          </p15:clr>
        </p15:guide>
        <p15:guide id="3" pos="2267" userDrawn="1">
          <p15:clr>
            <a:srgbClr val="A4A3A4"/>
          </p15:clr>
        </p15:guide>
        <p15:guide id="4" orient="horz" pos="2909" userDrawn="1">
          <p15:clr>
            <a:srgbClr val="A4A3A4"/>
          </p15:clr>
        </p15:guide>
        <p15:guide id="5" pos="2238" userDrawn="1">
          <p15:clr>
            <a:srgbClr val="A4A3A4"/>
          </p15:clr>
        </p15:guide>
        <p15:guide id="6"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1581" autoAdjust="0"/>
  </p:normalViewPr>
  <p:slideViewPr>
    <p:cSldViewPr snapToGrid="0">
      <p:cViewPr varScale="1">
        <p:scale>
          <a:sx n="83" d="100"/>
          <a:sy n="83" d="100"/>
        </p:scale>
        <p:origin x="1253" y="77"/>
      </p:cViewPr>
      <p:guideLst>
        <p:guide orient="horz" pos="2160"/>
        <p:guide pos="2880"/>
      </p:guideLst>
    </p:cSldViewPr>
  </p:slideViewPr>
  <p:outlineViewPr>
    <p:cViewPr>
      <p:scale>
        <a:sx n="33" d="100"/>
        <a:sy n="33" d="100"/>
      </p:scale>
      <p:origin x="0" y="15828"/>
    </p:cViewPr>
  </p:outlineViewPr>
  <p:notesTextViewPr>
    <p:cViewPr>
      <p:scale>
        <a:sx n="100" d="100"/>
        <a:sy n="100" d="100"/>
      </p:scale>
      <p:origin x="0" y="0"/>
    </p:cViewPr>
  </p:notesTextViewPr>
  <p:sorterViewPr>
    <p:cViewPr>
      <p:scale>
        <a:sx n="100" d="100"/>
        <a:sy n="100" d="100"/>
      </p:scale>
      <p:origin x="0" y="-38016"/>
    </p:cViewPr>
  </p:sorterViewPr>
  <p:notesViewPr>
    <p:cSldViewPr snapToGrid="0">
      <p:cViewPr>
        <p:scale>
          <a:sx n="70" d="100"/>
          <a:sy n="70" d="100"/>
        </p:scale>
        <p:origin x="-1476" y="1038"/>
      </p:cViewPr>
      <p:guideLst>
        <p:guide orient="horz" pos="2938"/>
        <p:guide pos="2318"/>
        <p:guide pos="2267"/>
        <p:guide orient="horz" pos="2909"/>
        <p:guide pos="2238"/>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0760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8" y="2"/>
            <a:ext cx="3012329" cy="462120"/>
          </a:xfrm>
          <a:prstGeom prst="rect">
            <a:avLst/>
          </a:prstGeom>
          <a:noFill/>
          <a:ln w="9525">
            <a:noFill/>
            <a:miter lim="800000"/>
            <a:headEnd/>
            <a:tailEnd/>
          </a:ln>
          <a:effectLst/>
        </p:spPr>
        <p:txBody>
          <a:bodyPr vert="horz" wrap="square" lIns="92237" tIns="46117" rIns="92237" bIns="46117" numCol="1" anchor="t" anchorCtr="0" compatLnSpc="1">
            <a:prstTxWarp prst="textNoShape">
              <a:avLst/>
            </a:prstTxWarp>
          </a:bodyPr>
          <a:lstStyle>
            <a:lvl1pPr>
              <a:defRPr sz="1200">
                <a:latin typeface="Calibri" pitchFamily="34" charset="0"/>
                <a:cs typeface="+mn-cs"/>
              </a:defRPr>
            </a:lvl1pPr>
          </a:lstStyle>
          <a:p>
            <a:pPr>
              <a:defRPr/>
            </a:pPr>
            <a:endParaRPr lang="en-US" dirty="0"/>
          </a:p>
        </p:txBody>
      </p:sp>
      <p:sp>
        <p:nvSpPr>
          <p:cNvPr id="26627" name="Rectangle 3"/>
          <p:cNvSpPr>
            <a:spLocks noGrp="1" noChangeArrowheads="1"/>
          </p:cNvSpPr>
          <p:nvPr>
            <p:ph type="dt" idx="1"/>
          </p:nvPr>
        </p:nvSpPr>
        <p:spPr bwMode="auto">
          <a:xfrm>
            <a:off x="3936181" y="2"/>
            <a:ext cx="3012329" cy="462120"/>
          </a:xfrm>
          <a:prstGeom prst="rect">
            <a:avLst/>
          </a:prstGeom>
          <a:noFill/>
          <a:ln w="9525">
            <a:noFill/>
            <a:miter lim="800000"/>
            <a:headEnd/>
            <a:tailEnd/>
          </a:ln>
          <a:effectLst/>
        </p:spPr>
        <p:txBody>
          <a:bodyPr vert="horz" wrap="square" lIns="92237" tIns="46117" rIns="92237" bIns="46117" numCol="1" anchor="t" anchorCtr="0" compatLnSpc="1">
            <a:prstTxWarp prst="textNoShape">
              <a:avLst/>
            </a:prstTxWarp>
          </a:bodyPr>
          <a:lstStyle>
            <a:lvl1pPr algn="r">
              <a:defRPr sz="1200">
                <a:latin typeface="Calibri" pitchFamily="34" charset="0"/>
                <a:cs typeface="+mn-cs"/>
              </a:defRPr>
            </a:lvl1pPr>
          </a:lstStyle>
          <a:p>
            <a:pPr>
              <a:defRPr/>
            </a:pPr>
            <a:fld id="{3D999233-3125-48C1-8F04-50CD2B447108}" type="datetimeFigureOut">
              <a:rPr lang="en-US"/>
              <a:pPr>
                <a:defRPr/>
              </a:pPr>
              <a:t>10/26/2022</a:t>
            </a:fld>
            <a:endParaRPr lang="en-US" dirty="0"/>
          </a:p>
        </p:txBody>
      </p:sp>
      <p:sp>
        <p:nvSpPr>
          <p:cNvPr id="62468" name="Rectangle 4"/>
          <p:cNvSpPr>
            <a:spLocks noGrp="1" noRot="1" noChangeAspect="1" noChangeArrowheads="1" noTextEdit="1"/>
          </p:cNvSpPr>
          <p:nvPr>
            <p:ph type="sldImg" idx="2"/>
          </p:nvPr>
        </p:nvSpPr>
        <p:spPr bwMode="auto">
          <a:xfrm>
            <a:off x="1165225" y="692150"/>
            <a:ext cx="4619625" cy="3463925"/>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695637" y="4387774"/>
            <a:ext cx="5558801" cy="4155919"/>
          </a:xfrm>
          <a:prstGeom prst="rect">
            <a:avLst/>
          </a:prstGeom>
          <a:noFill/>
          <a:ln w="9525">
            <a:noFill/>
            <a:miter lim="800000"/>
            <a:headEnd/>
            <a:tailEnd/>
          </a:ln>
          <a:effectLst/>
        </p:spPr>
        <p:txBody>
          <a:bodyPr vert="horz" wrap="square" lIns="92237" tIns="46117" rIns="92237" bIns="461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8" y="8772383"/>
            <a:ext cx="3012329" cy="462120"/>
          </a:xfrm>
          <a:prstGeom prst="rect">
            <a:avLst/>
          </a:prstGeom>
          <a:noFill/>
          <a:ln w="9525">
            <a:noFill/>
            <a:miter lim="800000"/>
            <a:headEnd/>
            <a:tailEnd/>
          </a:ln>
          <a:effectLst/>
        </p:spPr>
        <p:txBody>
          <a:bodyPr vert="horz" wrap="square" lIns="92237" tIns="46117" rIns="92237" bIns="46117" numCol="1" anchor="b" anchorCtr="0" compatLnSpc="1">
            <a:prstTxWarp prst="textNoShape">
              <a:avLst/>
            </a:prstTxWarp>
          </a:bodyPr>
          <a:lstStyle>
            <a:lvl1pPr>
              <a:defRPr sz="1200">
                <a:latin typeface="Calibri" pitchFamily="34" charset="0"/>
                <a:cs typeface="+mn-cs"/>
              </a:defRPr>
            </a:lvl1pPr>
          </a:lstStyle>
          <a:p>
            <a:pPr>
              <a:defRPr/>
            </a:pPr>
            <a:endParaRPr lang="en-US" dirty="0"/>
          </a:p>
        </p:txBody>
      </p:sp>
      <p:sp>
        <p:nvSpPr>
          <p:cNvPr id="26631" name="Rectangle 7"/>
          <p:cNvSpPr>
            <a:spLocks noGrp="1" noChangeArrowheads="1"/>
          </p:cNvSpPr>
          <p:nvPr>
            <p:ph type="sldNum" sz="quarter" idx="5"/>
          </p:nvPr>
        </p:nvSpPr>
        <p:spPr bwMode="auto">
          <a:xfrm>
            <a:off x="3936181" y="8772383"/>
            <a:ext cx="3012329" cy="462120"/>
          </a:xfrm>
          <a:prstGeom prst="rect">
            <a:avLst/>
          </a:prstGeom>
          <a:noFill/>
          <a:ln w="9525">
            <a:noFill/>
            <a:miter lim="800000"/>
            <a:headEnd/>
            <a:tailEnd/>
          </a:ln>
          <a:effectLst/>
        </p:spPr>
        <p:txBody>
          <a:bodyPr vert="horz" wrap="square" lIns="92237" tIns="46117" rIns="92237" bIns="46117" numCol="1" anchor="b" anchorCtr="0" compatLnSpc="1">
            <a:prstTxWarp prst="textNoShape">
              <a:avLst/>
            </a:prstTxWarp>
          </a:bodyPr>
          <a:lstStyle>
            <a:lvl1pPr algn="r">
              <a:defRPr sz="1200">
                <a:latin typeface="Calibri" pitchFamily="34" charset="0"/>
                <a:cs typeface="+mn-cs"/>
              </a:defRPr>
            </a:lvl1pPr>
          </a:lstStyle>
          <a:p>
            <a:pPr>
              <a:defRPr/>
            </a:pPr>
            <a:fld id="{E1153E1A-B304-46AD-8A77-9B3007735278}" type="slidenum">
              <a:rPr lang="en-US"/>
              <a:pPr>
                <a:defRPr/>
              </a:pPr>
              <a:t>‹#›</a:t>
            </a:fld>
            <a:endParaRPr lang="en-US" dirty="0"/>
          </a:p>
        </p:txBody>
      </p:sp>
    </p:spTree>
    <p:extLst>
      <p:ext uri="{BB962C8B-B14F-4D97-AF65-F5344CB8AC3E}">
        <p14:creationId xmlns:p14="http://schemas.microsoft.com/office/powerpoint/2010/main" val="71403898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sp.g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opm.gov/retire/annuity/cola/colalist.asp"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vox.com/2019/3/12/18261739/trump-budget-2019-federal-worker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tsp.gov/forms/newsletterArchive.html"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65225" y="692150"/>
            <a:ext cx="4619625" cy="3463925"/>
          </a:xfrm>
          <a:ln/>
        </p:spPr>
      </p:sp>
      <p:sp>
        <p:nvSpPr>
          <p:cNvPr id="63491" name="Rectangle 3"/>
          <p:cNvSpPr>
            <a:spLocks noGrp="1" noChangeArrowheads="1"/>
          </p:cNvSpPr>
          <p:nvPr>
            <p:ph type="body" idx="1"/>
          </p:nvPr>
        </p:nvSpPr>
        <p:spPr>
          <a:noFill/>
          <a:ln/>
        </p:spPr>
        <p:txBody>
          <a:bodyPr/>
          <a:lstStyle/>
          <a:p>
            <a:pPr>
              <a:spcBef>
                <a:spcPct val="0"/>
              </a:spcBef>
            </a:pPr>
            <a:endParaRPr lang="en-US" dirty="0"/>
          </a:p>
        </p:txBody>
      </p:sp>
    </p:spTree>
    <p:extLst>
      <p:ext uri="{BB962C8B-B14F-4D97-AF65-F5344CB8AC3E}">
        <p14:creationId xmlns:p14="http://schemas.microsoft.com/office/powerpoint/2010/main" val="2039096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65225" y="692150"/>
            <a:ext cx="4619625" cy="3463925"/>
          </a:xfrm>
          <a:ln/>
        </p:spPr>
      </p:sp>
      <p:sp>
        <p:nvSpPr>
          <p:cNvPr id="79875"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064736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65225" y="692150"/>
            <a:ext cx="4619625" cy="3463925"/>
          </a:xfrm>
          <a:ln/>
        </p:spPr>
      </p:sp>
      <p:sp>
        <p:nvSpPr>
          <p:cNvPr id="8089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96939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65225" y="692150"/>
            <a:ext cx="4619625" cy="3463925"/>
          </a:xfrm>
          <a:ln/>
        </p:spPr>
      </p:sp>
      <p:sp>
        <p:nvSpPr>
          <p:cNvPr id="80899"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2640433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65225" y="692150"/>
            <a:ext cx="4619625" cy="3463925"/>
          </a:xfrm>
          <a:ln/>
        </p:spPr>
      </p:sp>
      <p:sp>
        <p:nvSpPr>
          <p:cNvPr id="89091" name="Notes Placeholder 2"/>
          <p:cNvSpPr>
            <a:spLocks noGrp="1"/>
          </p:cNvSpPr>
          <p:nvPr>
            <p:ph type="body" idx="1"/>
          </p:nvPr>
        </p:nvSpPr>
        <p:spPr>
          <a:noFill/>
          <a:ln/>
        </p:spPr>
        <p:txBody>
          <a:bodyPr/>
          <a:lstStyle/>
          <a:p>
            <a:r>
              <a:rPr lang="en-US" sz="2000" dirty="0"/>
              <a:t>As a result of the NDAA of FY 2010, FERS SL was allowed to be added to the annuity computation.</a:t>
            </a:r>
          </a:p>
        </p:txBody>
      </p:sp>
    </p:spTree>
    <p:extLst>
      <p:ext uri="{BB962C8B-B14F-4D97-AF65-F5344CB8AC3E}">
        <p14:creationId xmlns:p14="http://schemas.microsoft.com/office/powerpoint/2010/main" val="499238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2050" y="690563"/>
            <a:ext cx="4613275" cy="3459162"/>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450914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118897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2908">
              <a:defRPr/>
            </a:pPr>
            <a:r>
              <a:rPr lang="en-US" b="1" dirty="0"/>
              <a:t>HANDOUTS #1 &amp; 2</a:t>
            </a:r>
          </a:p>
          <a:p>
            <a:endParaRPr lang="en-US" dirty="0"/>
          </a:p>
          <a:p>
            <a:r>
              <a:rPr lang="en-US" dirty="0"/>
              <a:t>CSRS FERS Handbook 50A2.1-2B       https://www.opm.gov/retirement-services/publications-forms/csrsfers-handbook/c050.pdf  See p.5</a:t>
            </a:r>
          </a:p>
          <a:p>
            <a:r>
              <a:rPr lang="en-US" dirty="0"/>
              <a:t>Calculating Length of Service </a:t>
            </a:r>
          </a:p>
          <a:p>
            <a:r>
              <a:rPr lang="en-US" dirty="0"/>
              <a:t>Length of service for annuity computation purposes is based on whole months (30 days). To determine the total length of service for annuity computation purposes, add all creditable civilian and military service and the period represented by the unused sick leave; then eliminate any fractional part of a month.</a:t>
            </a:r>
          </a:p>
          <a:p>
            <a:endParaRPr lang="en-US" dirty="0"/>
          </a:p>
        </p:txBody>
      </p:sp>
    </p:spTree>
    <p:extLst>
      <p:ext uri="{BB962C8B-B14F-4D97-AF65-F5344CB8AC3E}">
        <p14:creationId xmlns:p14="http://schemas.microsoft.com/office/powerpoint/2010/main" val="1530334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1166813" y="692150"/>
            <a:ext cx="4618037" cy="3463925"/>
          </a:xfrm>
          <a:ln/>
        </p:spPr>
      </p:sp>
      <p:sp>
        <p:nvSpPr>
          <p:cNvPr id="93187" name="Notes Placeholder 2"/>
          <p:cNvSpPr>
            <a:spLocks noGrp="1"/>
          </p:cNvSpPr>
          <p:nvPr>
            <p:ph type="body" idx="1"/>
          </p:nvPr>
        </p:nvSpPr>
        <p:spPr>
          <a:xfrm>
            <a:off x="160543" y="4264748"/>
            <a:ext cx="6677801" cy="4771026"/>
          </a:xfrm>
          <a:noFill/>
          <a:ln/>
        </p:spPr>
        <p:txBody>
          <a:bodyPr/>
          <a:lstStyle/>
          <a:p>
            <a:r>
              <a:rPr lang="en-US" sz="1700" dirty="0"/>
              <a:t>The high 3 average salary is the highest pay obtained by averaging the rates of basic pay in effect during any 3 consecutive years of service, with each rate weighted by the time it was in effect.  </a:t>
            </a:r>
          </a:p>
          <a:p>
            <a:r>
              <a:rPr lang="en-US" sz="1700" dirty="0"/>
              <a:t>The 3 years need not be continuous, but they must consist of consecutive period of service.  Two or more separate periods of employee that follow each other my be combined to make up the 3 years of service.</a:t>
            </a:r>
          </a:p>
          <a:p>
            <a:r>
              <a:rPr lang="en-US" sz="1700" dirty="0"/>
              <a:t>The 3 year period may start and end on whichever dates give the highest 3 years of basic pay.  Since employee pay usually increases the longer you work, the high-3 usually occurs during the last 3 years of service.  However, any 3 years will be used if it produces a higher average salary.</a:t>
            </a:r>
          </a:p>
          <a:p>
            <a:r>
              <a:rPr lang="en-US" sz="1700" dirty="0"/>
              <a:t>A break of 3 calendar days or less will be used to compute the high-3.</a:t>
            </a:r>
          </a:p>
          <a:p>
            <a:r>
              <a:rPr lang="en-US" sz="1700" dirty="0"/>
              <a:t>LWOP status for 6 months or less may be used in the high-3, however, LWOP over 6 months will not be used to compute the high-3.</a:t>
            </a:r>
          </a:p>
          <a:p>
            <a:r>
              <a:rPr lang="en-US" sz="1700" dirty="0"/>
              <a:t>Military pay will not be used in computing the high-3 unless the military service interrupts the civilian service and the employee exercises reemployment or restoration rights, civilian pay is projected over the period of military service and used to compute the high-3.</a:t>
            </a:r>
          </a:p>
          <a:p>
            <a:endParaRPr lang="en-US" sz="1700" dirty="0"/>
          </a:p>
          <a:p>
            <a:endParaRPr lang="en-US" sz="1700" dirty="0"/>
          </a:p>
        </p:txBody>
      </p:sp>
    </p:spTree>
    <p:extLst>
      <p:ext uri="{BB962C8B-B14F-4D97-AF65-F5344CB8AC3E}">
        <p14:creationId xmlns:p14="http://schemas.microsoft.com/office/powerpoint/2010/main" val="3928182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166813" y="692150"/>
            <a:ext cx="4618037" cy="3463925"/>
          </a:xfrm>
          <a:ln/>
        </p:spPr>
      </p:sp>
      <p:sp>
        <p:nvSpPr>
          <p:cNvPr id="95235" name="Notes Placeholder 2"/>
          <p:cNvSpPr>
            <a:spLocks noGrp="1"/>
          </p:cNvSpPr>
          <p:nvPr>
            <p:ph type="body" idx="1"/>
          </p:nvPr>
        </p:nvSpPr>
        <p:spPr>
          <a:noFill/>
          <a:ln/>
        </p:spPr>
        <p:txBody>
          <a:bodyPr/>
          <a:lstStyle/>
          <a:p>
            <a:pPr defTabSz="872908">
              <a:defRPr/>
            </a:pPr>
            <a:r>
              <a:rPr lang="en-US" b="1" dirty="0"/>
              <a:t>HANDOUT #3</a:t>
            </a:r>
          </a:p>
          <a:p>
            <a:endParaRPr lang="en-US" dirty="0"/>
          </a:p>
        </p:txBody>
      </p:sp>
    </p:spTree>
    <p:extLst>
      <p:ext uri="{BB962C8B-B14F-4D97-AF65-F5344CB8AC3E}">
        <p14:creationId xmlns:p14="http://schemas.microsoft.com/office/powerpoint/2010/main" val="3311080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166813" y="692150"/>
            <a:ext cx="4618037" cy="3463925"/>
          </a:xfrm>
          <a:ln/>
        </p:spPr>
      </p:sp>
      <p:sp>
        <p:nvSpPr>
          <p:cNvPr id="95235" name="Notes Placeholder 2"/>
          <p:cNvSpPr>
            <a:spLocks noGrp="1"/>
          </p:cNvSpPr>
          <p:nvPr>
            <p:ph type="body" idx="1"/>
          </p:nvPr>
        </p:nvSpPr>
        <p:spPr>
          <a:noFill/>
          <a:ln/>
        </p:spPr>
        <p:txBody>
          <a:bodyPr/>
          <a:lstStyle/>
          <a:p>
            <a:r>
              <a:rPr lang="en-US" dirty="0"/>
              <a:t>HANDOUT #3</a:t>
            </a:r>
          </a:p>
        </p:txBody>
      </p:sp>
    </p:spTree>
    <p:extLst>
      <p:ext uri="{BB962C8B-B14F-4D97-AF65-F5344CB8AC3E}">
        <p14:creationId xmlns:p14="http://schemas.microsoft.com/office/powerpoint/2010/main" val="183397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165225" y="692150"/>
            <a:ext cx="4619625" cy="3463925"/>
          </a:xfrm>
          <a:ln/>
        </p:spPr>
      </p:sp>
      <p:sp>
        <p:nvSpPr>
          <p:cNvPr id="65539" name="Notes Placeholder 2"/>
          <p:cNvSpPr>
            <a:spLocks noGrp="1"/>
          </p:cNvSpPr>
          <p:nvPr>
            <p:ph type="body" idx="1"/>
          </p:nvPr>
        </p:nvSpPr>
        <p:spPr>
          <a:xfrm>
            <a:off x="152667" y="4195354"/>
            <a:ext cx="6660489" cy="4348337"/>
          </a:xfrm>
          <a:noFill/>
          <a:ln/>
        </p:spPr>
        <p:txBody>
          <a:bodyPr/>
          <a:lstStyle/>
          <a:p>
            <a:r>
              <a:rPr lang="en-US" sz="1800" b="1" dirty="0"/>
              <a:t>CSRS-</a:t>
            </a:r>
            <a:r>
              <a:rPr lang="en-US" sz="1800" dirty="0"/>
              <a:t>The Civil Service Retirement Act, which became effective on August 1, 1920, established a retirement system for certain Federal employees.  The Civil Service Retirement System (CSRS) is a defined benefit, contributory retirement system.  Employees share in the expense of the annuities to which they become entitled. CSRS covered employees contribute 7, 7 1/2 or 8 percent of pay to CSRS and, while they generally pay no Social Security retirement, survivor and disability (OASDI) tax, they must pay the Medicare tax (currently 1.45 percent of pay).  The employing agency matches the employee's CSRS contributions.</a:t>
            </a:r>
          </a:p>
          <a:p>
            <a:endParaRPr lang="en-US" sz="1800" dirty="0"/>
          </a:p>
          <a:p>
            <a:r>
              <a:rPr lang="en-US" sz="1800" dirty="0"/>
              <a:t>CSRS employees may increase their earned annuity by contributing up to 10 percent of the basic pay for their creditable service to a voluntary contribution account.  See Chap 31 &amp; SF2804.</a:t>
            </a:r>
          </a:p>
          <a:p>
            <a:endParaRPr lang="en-US" sz="1800" dirty="0"/>
          </a:p>
          <a:p>
            <a:r>
              <a:rPr lang="en-US" sz="1800" dirty="0"/>
              <a:t>Employees may also contribute a portion of pay to the Thrift Savings Plan (TSP).  There is no Government contribution, but the employee contributions are tax-deferred.  For more information about TSP, see the </a:t>
            </a:r>
            <a:r>
              <a:rPr lang="en-US" sz="1800" dirty="0">
                <a:hlinkClick r:id="rId3"/>
              </a:rPr>
              <a:t>TSP website</a:t>
            </a:r>
            <a:r>
              <a:rPr lang="en-US" sz="1800" dirty="0"/>
              <a:t>. </a:t>
            </a:r>
          </a:p>
          <a:p>
            <a:endParaRPr lang="en-US" sz="1800" dirty="0"/>
          </a:p>
        </p:txBody>
      </p:sp>
    </p:spTree>
    <p:extLst>
      <p:ext uri="{BB962C8B-B14F-4D97-AF65-F5344CB8AC3E}">
        <p14:creationId xmlns:p14="http://schemas.microsoft.com/office/powerpoint/2010/main" val="3656063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165225" y="692150"/>
            <a:ext cx="4619625" cy="3463925"/>
          </a:xfrm>
          <a:ln/>
        </p:spPr>
      </p:sp>
      <p:sp>
        <p:nvSpPr>
          <p:cNvPr id="96259" name="Notes Placeholder 2"/>
          <p:cNvSpPr>
            <a:spLocks noGrp="1"/>
          </p:cNvSpPr>
          <p:nvPr>
            <p:ph type="body" idx="1"/>
          </p:nvPr>
        </p:nvSpPr>
        <p:spPr>
          <a:xfrm>
            <a:off x="133780" y="4250559"/>
            <a:ext cx="6816298" cy="4652736"/>
          </a:xfrm>
          <a:noFill/>
          <a:ln/>
        </p:spPr>
        <p:txBody>
          <a:bodyPr/>
          <a:lstStyle/>
          <a:p>
            <a:r>
              <a:rPr lang="en-US" sz="2000" dirty="0"/>
              <a:t>The general formula is used to compute basic annuities for voluntary, early voluntary, discontinued service, and deferred retirements.  It is also used to compute disability retirements when the employee is over age 60 or the earned annuity is greater than the disability guaranteed minimum.  </a:t>
            </a:r>
          </a:p>
          <a:p>
            <a:endParaRPr lang="en-US" sz="2000" dirty="0"/>
          </a:p>
          <a:p>
            <a:r>
              <a:rPr lang="en-US" sz="2000" dirty="0"/>
              <a:t>Under FERS, the general formula applies to the FERS component of an employee who transferred to FERS. While the CSRS general formula would apply to the CSRS component of an employee who transferred to FERS.</a:t>
            </a:r>
          </a:p>
          <a:p>
            <a:endParaRPr lang="en-US" sz="2000" dirty="0"/>
          </a:p>
        </p:txBody>
      </p:sp>
    </p:spTree>
    <p:extLst>
      <p:ext uri="{BB962C8B-B14F-4D97-AF65-F5344CB8AC3E}">
        <p14:creationId xmlns:p14="http://schemas.microsoft.com/office/powerpoint/2010/main" val="1429778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62050" y="690563"/>
            <a:ext cx="4613275" cy="3459162"/>
          </a:xfrm>
          <a:ln/>
        </p:spPr>
      </p:sp>
      <p:sp>
        <p:nvSpPr>
          <p:cNvPr id="98307" name="Notes Placeholder 2"/>
          <p:cNvSpPr>
            <a:spLocks noGrp="1"/>
          </p:cNvSpPr>
          <p:nvPr>
            <p:ph type="body" idx="1"/>
          </p:nvPr>
        </p:nvSpPr>
        <p:spPr>
          <a:xfrm>
            <a:off x="254508" y="4381784"/>
            <a:ext cx="5988627" cy="4150249"/>
          </a:xfrm>
          <a:noFill/>
          <a:ln/>
        </p:spPr>
        <p:txBody>
          <a:bodyPr/>
          <a:lstStyle/>
          <a:p>
            <a:r>
              <a:rPr lang="en-US" sz="2000" dirty="0"/>
              <a:t>CSRS Example:</a:t>
            </a:r>
          </a:p>
          <a:p>
            <a:r>
              <a:rPr lang="en-US" sz="2000" dirty="0"/>
              <a:t>Employee has 30 years of service and high-3 average salary of $98,000</a:t>
            </a:r>
          </a:p>
          <a:p>
            <a:endParaRPr lang="en-US" sz="2000" dirty="0"/>
          </a:p>
          <a:p>
            <a:r>
              <a:rPr lang="en-US" sz="2000" dirty="0"/>
              <a:t>1.5% of $98,000 (or $1470) x 5 years = 	$7,350</a:t>
            </a:r>
          </a:p>
          <a:p>
            <a:r>
              <a:rPr lang="en-US" sz="2000" dirty="0"/>
              <a:t>1.75% of $98,000 (or $1715) x 5 years =	$8,575</a:t>
            </a:r>
          </a:p>
          <a:p>
            <a:r>
              <a:rPr lang="en-US" sz="2000" dirty="0"/>
              <a:t>2% of $48,000 (or $1960) x 20 years =  	</a:t>
            </a:r>
            <a:r>
              <a:rPr lang="en-US" sz="2000" u="sng" dirty="0"/>
              <a:t>$39,200</a:t>
            </a:r>
          </a:p>
          <a:p>
            <a:r>
              <a:rPr lang="en-US" sz="2000" b="1" dirty="0"/>
              <a:t>Basic Annuity (per year) =                   	$55,125 </a:t>
            </a:r>
          </a:p>
          <a:p>
            <a:r>
              <a:rPr lang="en-US" sz="2000" b="1" dirty="0"/>
              <a:t>			(/12 = $4,593 per month)</a:t>
            </a:r>
          </a:p>
          <a:p>
            <a:endParaRPr lang="en-US" sz="2000" dirty="0"/>
          </a:p>
        </p:txBody>
      </p:sp>
    </p:spTree>
    <p:extLst>
      <p:ext uri="{BB962C8B-B14F-4D97-AF65-F5344CB8AC3E}">
        <p14:creationId xmlns:p14="http://schemas.microsoft.com/office/powerpoint/2010/main" val="450427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65225" y="692150"/>
            <a:ext cx="4619625" cy="3463925"/>
          </a:xfrm>
          <a:ln/>
        </p:spPr>
      </p:sp>
      <p:sp>
        <p:nvSpPr>
          <p:cNvPr id="100355" name="Notes Placeholder 2"/>
          <p:cNvSpPr>
            <a:spLocks noGrp="1"/>
          </p:cNvSpPr>
          <p:nvPr>
            <p:ph type="body" idx="1"/>
          </p:nvPr>
        </p:nvSpPr>
        <p:spPr>
          <a:xfrm>
            <a:off x="361992" y="4387774"/>
            <a:ext cx="5892455" cy="4155919"/>
          </a:xfrm>
          <a:noFill/>
          <a:ln/>
        </p:spPr>
        <p:txBody>
          <a:bodyPr/>
          <a:lstStyle/>
          <a:p>
            <a:r>
              <a:rPr lang="en-US" sz="2000" dirty="0"/>
              <a:t>FERS Example:</a:t>
            </a:r>
          </a:p>
          <a:p>
            <a:endParaRPr lang="en-US" sz="2000" dirty="0"/>
          </a:p>
          <a:p>
            <a:r>
              <a:rPr lang="en-US" sz="2000" dirty="0"/>
              <a:t>Employee, age 62, has 24 years of service and high-3 average salary of $98,000</a:t>
            </a:r>
          </a:p>
          <a:p>
            <a:endParaRPr lang="en-US" sz="2000" dirty="0"/>
          </a:p>
          <a:p>
            <a:r>
              <a:rPr lang="en-US" sz="2000" b="1" dirty="0"/>
              <a:t>1.1% of $98,000 (or $1,078) x 24 = $25,872 </a:t>
            </a:r>
          </a:p>
          <a:p>
            <a:r>
              <a:rPr lang="en-US" sz="2000" b="1" dirty="0"/>
              <a:t>		(/12 = 2,156 per month) </a:t>
            </a:r>
          </a:p>
          <a:p>
            <a:endParaRPr lang="en-US" sz="2000" dirty="0"/>
          </a:p>
        </p:txBody>
      </p:sp>
    </p:spTree>
    <p:extLst>
      <p:ext uri="{BB962C8B-B14F-4D97-AF65-F5344CB8AC3E}">
        <p14:creationId xmlns:p14="http://schemas.microsoft.com/office/powerpoint/2010/main" val="648483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65225" y="692150"/>
            <a:ext cx="4619625" cy="3463925"/>
          </a:xfrm>
          <a:ln/>
        </p:spPr>
      </p:sp>
      <p:sp>
        <p:nvSpPr>
          <p:cNvPr id="100355" name="Notes Placeholder 2"/>
          <p:cNvSpPr>
            <a:spLocks noGrp="1"/>
          </p:cNvSpPr>
          <p:nvPr>
            <p:ph type="body" idx="1"/>
          </p:nvPr>
        </p:nvSpPr>
        <p:spPr>
          <a:xfrm>
            <a:off x="361992" y="4387774"/>
            <a:ext cx="5892455" cy="4155919"/>
          </a:xfrm>
          <a:noFill/>
          <a:ln/>
        </p:spPr>
        <p:txBody>
          <a:bodyPr/>
          <a:lstStyle/>
          <a:p>
            <a:r>
              <a:rPr lang="en-US" sz="2000" dirty="0"/>
              <a:t>FERS Example:</a:t>
            </a:r>
          </a:p>
          <a:p>
            <a:endParaRPr lang="en-US" sz="2000" dirty="0"/>
          </a:p>
          <a:p>
            <a:r>
              <a:rPr lang="en-US" sz="2000" dirty="0"/>
              <a:t>Employee, age 62, has 24 years of service and high-3 average salary of $98,000</a:t>
            </a:r>
          </a:p>
          <a:p>
            <a:endParaRPr lang="en-US" sz="2000" dirty="0"/>
          </a:p>
          <a:p>
            <a:r>
              <a:rPr lang="en-US" sz="2000" b="1" dirty="0"/>
              <a:t>1.1% of $98,000 (or $1,078) x 24 = $25,872 </a:t>
            </a:r>
          </a:p>
          <a:p>
            <a:r>
              <a:rPr lang="en-US" sz="2000" b="1" dirty="0"/>
              <a:t>		(/12 = 2,156 per month) </a:t>
            </a:r>
          </a:p>
          <a:p>
            <a:endParaRPr lang="en-US" sz="2000" dirty="0"/>
          </a:p>
        </p:txBody>
      </p:sp>
    </p:spTree>
    <p:extLst>
      <p:ext uri="{BB962C8B-B14F-4D97-AF65-F5344CB8AC3E}">
        <p14:creationId xmlns:p14="http://schemas.microsoft.com/office/powerpoint/2010/main" val="2230195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Rot="1" noChangeAspect="1" noChangeArrowheads="1" noTextEdit="1"/>
          </p:cNvSpPr>
          <p:nvPr>
            <p:ph type="sldImg"/>
          </p:nvPr>
        </p:nvSpPr>
        <p:spPr>
          <a:xfrm>
            <a:off x="1165225" y="692150"/>
            <a:ext cx="4619625" cy="3463925"/>
          </a:xfrm>
          <a:ln/>
        </p:spPr>
      </p:sp>
      <p:sp>
        <p:nvSpPr>
          <p:cNvPr id="104452" name="Rectangle 3"/>
          <p:cNvSpPr>
            <a:spLocks noGrp="1" noChangeArrowheads="1"/>
          </p:cNvSpPr>
          <p:nvPr>
            <p:ph type="body" idx="1"/>
          </p:nvPr>
        </p:nvSpPr>
        <p:spPr>
          <a:xfrm>
            <a:off x="147945" y="4304178"/>
            <a:ext cx="6690392" cy="4812032"/>
          </a:xfrm>
          <a:noFill/>
          <a:ln/>
        </p:spPr>
        <p:txBody>
          <a:bodyPr lIns="92232" tIns="46115" rIns="92232" bIns="46115"/>
          <a:lstStyle/>
          <a:p>
            <a:pPr eaLnBrk="1" hangingPunct="1"/>
            <a:r>
              <a:rPr lang="en-US" sz="1600" dirty="0"/>
              <a:t>The FERS Annuity Supplement is paid to certain FERS employees who retire before age 62.  The supplement is an estimate of the amount of Social Security benefits earned during FERS civilian service.  </a:t>
            </a:r>
          </a:p>
          <a:p>
            <a:pPr eaLnBrk="1" hangingPunct="1"/>
            <a:r>
              <a:rPr lang="en-US" sz="1600" dirty="0"/>
              <a:t>If you retire before you reach age 62, you will be able to receive your FERS Basic Benefit, and if you choose, your Thrift Savings Plan benefit.  You will not be able to receive your Social Security benefit until you reach age 62.  However, you may qualify to receive the FERS Annuity Supplement until you reach age 62.</a:t>
            </a:r>
          </a:p>
          <a:p>
            <a:pPr eaLnBrk="1" hangingPunct="1"/>
            <a:r>
              <a:rPr lang="en-US" sz="1600" b="1" dirty="0"/>
              <a:t>FERS Annuity Supplement---Chapter 51</a:t>
            </a:r>
            <a:endParaRPr lang="en-US" sz="1600" dirty="0"/>
          </a:p>
          <a:p>
            <a:pPr eaLnBrk="1" hangingPunct="1">
              <a:buFontTx/>
              <a:buChar char="•"/>
            </a:pPr>
            <a:r>
              <a:rPr lang="en-US" sz="1600" dirty="0"/>
              <a:t> Substitutes for the Social Security part of the total FERS benefit until you reach age 62.</a:t>
            </a:r>
          </a:p>
          <a:p>
            <a:pPr eaLnBrk="1" hangingPunct="1">
              <a:buFontTx/>
              <a:buChar char="•"/>
            </a:pPr>
            <a:r>
              <a:rPr lang="en-US" sz="1600" dirty="0"/>
              <a:t> Approximates the SS benefit earned while you worked under FERS.</a:t>
            </a:r>
          </a:p>
          <a:p>
            <a:pPr eaLnBrk="1" hangingPunct="1">
              <a:buFontTx/>
              <a:buChar char="•"/>
            </a:pPr>
            <a:r>
              <a:rPr lang="en-US" sz="1600" dirty="0"/>
              <a:t> Subject to the Social Security earnings test.  If you work after retirement, your post-retirement earning could reduce or eliminate your FERS Supplement. The 2012 SS earnings limitation is $14,640.  See BAL 12-101 Annual Changes.</a:t>
            </a:r>
          </a:p>
          <a:p>
            <a:pPr eaLnBrk="1" hangingPunct="1">
              <a:buFontTx/>
              <a:buChar char="•"/>
            </a:pPr>
            <a:r>
              <a:rPr lang="en-US" sz="1600" dirty="0"/>
              <a:t> No COLAs</a:t>
            </a:r>
          </a:p>
          <a:p>
            <a:pPr eaLnBrk="1" hangingPunct="1"/>
            <a:endParaRPr lang="en-US" sz="1600" dirty="0"/>
          </a:p>
          <a:p>
            <a:pPr eaLnBrk="1" hangingPunct="1"/>
            <a:endParaRPr lang="en-US" dirty="0"/>
          </a:p>
        </p:txBody>
      </p:sp>
    </p:spTree>
    <p:extLst>
      <p:ext uri="{BB962C8B-B14F-4D97-AF65-F5344CB8AC3E}">
        <p14:creationId xmlns:p14="http://schemas.microsoft.com/office/powerpoint/2010/main" val="2793344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65225" y="692150"/>
            <a:ext cx="4619625" cy="3463925"/>
          </a:xfrm>
          <a:ln/>
        </p:spPr>
      </p:sp>
      <p:sp>
        <p:nvSpPr>
          <p:cNvPr id="105475" name="Notes Placeholder 2"/>
          <p:cNvSpPr>
            <a:spLocks noGrp="1"/>
          </p:cNvSpPr>
          <p:nvPr>
            <p:ph type="body" idx="1"/>
          </p:nvPr>
        </p:nvSpPr>
        <p:spPr>
          <a:xfrm>
            <a:off x="347827" y="4387774"/>
            <a:ext cx="6251290" cy="4155919"/>
          </a:xfrm>
          <a:noFill/>
          <a:ln/>
        </p:spPr>
        <p:txBody>
          <a:bodyPr/>
          <a:lstStyle/>
          <a:p>
            <a:pPr eaLnBrk="1" hangingPunct="1">
              <a:buFontTx/>
              <a:buChar char="•"/>
            </a:pPr>
            <a:r>
              <a:rPr lang="en-US" sz="2000" dirty="0"/>
              <a:t>You can receive this supplement if you have worked under FERS for at least 1 calendar year, and you retire on an immediate, non-disability annuity (other than the  “MRA + 10” retirement provision).</a:t>
            </a:r>
          </a:p>
          <a:p>
            <a:pPr eaLnBrk="1" hangingPunct="1">
              <a:buFontTx/>
              <a:buChar char="•"/>
            </a:pPr>
            <a:endParaRPr lang="en-US" sz="2000" dirty="0"/>
          </a:p>
          <a:p>
            <a:pPr eaLnBrk="1" hangingPunct="1">
              <a:buFontTx/>
              <a:buChar char="•"/>
            </a:pPr>
            <a:r>
              <a:rPr lang="en-US" sz="2000" dirty="0"/>
              <a:t> If you retire before you reach your MRA under an Early Optional or Discontinue Service Retirement, you have to wait until your MRA before you start receiving the Supplement.</a:t>
            </a:r>
          </a:p>
          <a:p>
            <a:endParaRPr lang="en-US" sz="2300" dirty="0"/>
          </a:p>
        </p:txBody>
      </p:sp>
    </p:spTree>
    <p:extLst>
      <p:ext uri="{BB962C8B-B14F-4D97-AF65-F5344CB8AC3E}">
        <p14:creationId xmlns:p14="http://schemas.microsoft.com/office/powerpoint/2010/main" val="412389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65225" y="692150"/>
            <a:ext cx="4619625" cy="3463925"/>
          </a:xfrm>
          <a:ln/>
        </p:spPr>
      </p:sp>
      <p:sp>
        <p:nvSpPr>
          <p:cNvPr id="105475" name="Notes Placeholder 2"/>
          <p:cNvSpPr>
            <a:spLocks noGrp="1"/>
          </p:cNvSpPr>
          <p:nvPr>
            <p:ph type="body" idx="1"/>
          </p:nvPr>
        </p:nvSpPr>
        <p:spPr>
          <a:xfrm>
            <a:off x="347827" y="4387774"/>
            <a:ext cx="6251290" cy="4155919"/>
          </a:xfrm>
          <a:noFill/>
          <a:ln/>
        </p:spPr>
        <p:txBody>
          <a:bodyPr/>
          <a:lstStyle/>
          <a:p>
            <a:pPr eaLnBrk="1" hangingPunct="1">
              <a:buFontTx/>
              <a:buChar char="•"/>
            </a:pPr>
            <a:r>
              <a:rPr lang="en-US" sz="2000" dirty="0"/>
              <a:t>You can receive this supplement if you have worked under FERS for at least 1 calendar year, and you retire on an immediate, non-disability annuity (other than the  “MRA + 10” retirement provision).</a:t>
            </a:r>
          </a:p>
          <a:p>
            <a:pPr eaLnBrk="1" hangingPunct="1">
              <a:buFontTx/>
              <a:buChar char="•"/>
            </a:pPr>
            <a:endParaRPr lang="en-US" sz="2000" dirty="0"/>
          </a:p>
          <a:p>
            <a:pPr eaLnBrk="1" hangingPunct="1">
              <a:buFontTx/>
              <a:buChar char="•"/>
            </a:pPr>
            <a:r>
              <a:rPr lang="en-US" sz="2000" dirty="0"/>
              <a:t> If you retire before you reach your MRA under an Early Optional or Discontinue Service Retirement, you have to wait until your MRA before you start receiving the Supplement.</a:t>
            </a:r>
          </a:p>
          <a:p>
            <a:endParaRPr lang="en-US" sz="2300" dirty="0"/>
          </a:p>
        </p:txBody>
      </p:sp>
    </p:spTree>
    <p:extLst>
      <p:ext uri="{BB962C8B-B14F-4D97-AF65-F5344CB8AC3E}">
        <p14:creationId xmlns:p14="http://schemas.microsoft.com/office/powerpoint/2010/main" val="2204616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2908">
              <a:defRPr/>
            </a:pPr>
            <a:r>
              <a:rPr lang="en-US" b="1" dirty="0"/>
              <a:t>HANDOUT #9</a:t>
            </a:r>
          </a:p>
          <a:p>
            <a:endParaRPr lang="en-US" dirty="0"/>
          </a:p>
          <a:p>
            <a:r>
              <a:rPr lang="en-US" dirty="0"/>
              <a:t>Beginning about Fall 2017, the Postal Service revised its retirement estimate computer program and began including estimates of Special Annuity Supplement amounts for those who are entitled to it. This slide is an example.</a:t>
            </a:r>
          </a:p>
          <a:p>
            <a:r>
              <a:rPr lang="en-US" dirty="0"/>
              <a:t>You can receive this supplement if you have worked under FERS for at least 1 calendar year, and you retire on an immediate, non-disability annuity (other than the  “MRA + 10” retirement provision).</a:t>
            </a:r>
          </a:p>
          <a:p>
            <a:endParaRPr lang="en-US" dirty="0"/>
          </a:p>
          <a:p>
            <a:r>
              <a:rPr lang="en-US" dirty="0"/>
              <a:t> If you retire before you reach your MRA under an Early Optional or Discontinue Service Retirement, you have to wait until your MRA before you start receiving the Supplement.</a:t>
            </a:r>
          </a:p>
          <a:p>
            <a:endParaRPr lang="en-US" dirty="0"/>
          </a:p>
          <a:p>
            <a:endParaRPr lang="en-US" dirty="0"/>
          </a:p>
        </p:txBody>
      </p:sp>
    </p:spTree>
    <p:extLst>
      <p:ext uri="{BB962C8B-B14F-4D97-AF65-F5344CB8AC3E}">
        <p14:creationId xmlns:p14="http://schemas.microsoft.com/office/powerpoint/2010/main" val="357495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5810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1166813" y="692150"/>
            <a:ext cx="4618037" cy="3463925"/>
          </a:xfrm>
          <a:ln/>
        </p:spPr>
      </p:sp>
      <p:sp>
        <p:nvSpPr>
          <p:cNvPr id="114691"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82941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165225" y="692150"/>
            <a:ext cx="4619625" cy="3463925"/>
          </a:xfrm>
          <a:ln/>
        </p:spPr>
      </p:sp>
      <p:sp>
        <p:nvSpPr>
          <p:cNvPr id="68611" name="Notes Placeholder 2"/>
          <p:cNvSpPr>
            <a:spLocks noGrp="1"/>
          </p:cNvSpPr>
          <p:nvPr>
            <p:ph type="body" idx="1"/>
          </p:nvPr>
        </p:nvSpPr>
        <p:spPr>
          <a:xfrm>
            <a:off x="232929" y="4195354"/>
            <a:ext cx="6580223" cy="4348337"/>
          </a:xfrm>
          <a:noFill/>
          <a:ln/>
        </p:spPr>
        <p:txBody>
          <a:bodyPr/>
          <a:lstStyle/>
          <a:p>
            <a:r>
              <a:rPr lang="en-US" sz="1800" b="1" dirty="0">
                <a:solidFill>
                  <a:srgbClr val="FF0000"/>
                </a:solidFill>
              </a:rPr>
              <a:t>FERS-</a:t>
            </a:r>
            <a:r>
              <a:rPr lang="en-US" sz="1800" dirty="0"/>
              <a:t>Congress created the Federal Employees Retirement System (FERS) in 1986, and it became effective on January 1, 1987.  Since that time, new Federal civilian employees who have retirement coverage are covered by FERS.</a:t>
            </a:r>
          </a:p>
          <a:p>
            <a:endParaRPr lang="en-US" sz="1800" dirty="0"/>
          </a:p>
          <a:p>
            <a:r>
              <a:rPr lang="en-US" sz="1800" dirty="0"/>
              <a:t>FERS is a retirement plan that provides benefits from three different sources:   a </a:t>
            </a:r>
            <a:r>
              <a:rPr lang="en-US" sz="1800" i="1" dirty="0"/>
              <a:t>Basic Benefit Plan</a:t>
            </a:r>
            <a:r>
              <a:rPr lang="en-US" sz="1800" dirty="0"/>
              <a:t>, </a:t>
            </a:r>
            <a:r>
              <a:rPr lang="en-US" sz="1800" i="1" dirty="0"/>
              <a:t>Social Security</a:t>
            </a:r>
            <a:r>
              <a:rPr lang="en-US" sz="18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sz="1800" dirty="0"/>
          </a:p>
          <a:p>
            <a:r>
              <a:rPr lang="en-US" sz="18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sz="1800" dirty="0"/>
          </a:p>
          <a:p>
            <a:endParaRPr lang="en-US" sz="1800" dirty="0"/>
          </a:p>
          <a:p>
            <a:endParaRPr lang="en-US" sz="1800" dirty="0"/>
          </a:p>
        </p:txBody>
      </p:sp>
    </p:spTree>
    <p:extLst>
      <p:ext uri="{BB962C8B-B14F-4D97-AF65-F5344CB8AC3E}">
        <p14:creationId xmlns:p14="http://schemas.microsoft.com/office/powerpoint/2010/main" val="133656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166813" y="692150"/>
            <a:ext cx="4618037" cy="3463925"/>
          </a:xfrm>
          <a:ln/>
        </p:spPr>
      </p:sp>
      <p:sp>
        <p:nvSpPr>
          <p:cNvPr id="109571" name="Notes Placeholder 2"/>
          <p:cNvSpPr>
            <a:spLocks noGrp="1"/>
          </p:cNvSpPr>
          <p:nvPr>
            <p:ph type="body" idx="1"/>
          </p:nvPr>
        </p:nvSpPr>
        <p:spPr>
          <a:xfrm>
            <a:off x="341527" y="4387775"/>
            <a:ext cx="6256011" cy="4155919"/>
          </a:xfrm>
          <a:noFill/>
          <a:ln/>
        </p:spPr>
        <p:txBody>
          <a:bodyPr/>
          <a:lstStyle/>
          <a:p>
            <a:endParaRPr lang="en-US" sz="1900" dirty="0"/>
          </a:p>
        </p:txBody>
      </p:sp>
    </p:spTree>
    <p:extLst>
      <p:ext uri="{BB962C8B-B14F-4D97-AF65-F5344CB8AC3E}">
        <p14:creationId xmlns:p14="http://schemas.microsoft.com/office/powerpoint/2010/main" val="828529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65225" y="692150"/>
            <a:ext cx="4619625" cy="3463925"/>
          </a:xfrm>
          <a:ln/>
        </p:spPr>
      </p:sp>
      <p:sp>
        <p:nvSpPr>
          <p:cNvPr id="110595" name="Notes Placeholder 2"/>
          <p:cNvSpPr>
            <a:spLocks noGrp="1"/>
          </p:cNvSpPr>
          <p:nvPr>
            <p:ph type="body" idx="1"/>
          </p:nvPr>
        </p:nvSpPr>
        <p:spPr>
          <a:xfrm>
            <a:off x="111752" y="4248983"/>
            <a:ext cx="6838332" cy="4849886"/>
          </a:xfrm>
          <a:noFill/>
          <a:ln/>
        </p:spPr>
        <p:txBody>
          <a:bodyPr/>
          <a:lstStyle/>
          <a:p>
            <a:r>
              <a:rPr lang="en-US" sz="1600" dirty="0"/>
              <a:t>CSRS-A spousal survivor annuity is 55% of an annuity computed as if the employee had retired on a disability retirement as of the date of death.   </a:t>
            </a:r>
          </a:p>
          <a:p>
            <a:r>
              <a:rPr lang="en-US" sz="1600" dirty="0"/>
              <a:t>A spouse receives 55% of the </a:t>
            </a:r>
            <a:r>
              <a:rPr lang="en-US" sz="1600" b="1" dirty="0"/>
              <a:t>HIGHER </a:t>
            </a:r>
            <a:r>
              <a:rPr lang="en-US" sz="1600" dirty="0"/>
              <a:t>of 1 or 2 below: An annuity computed under the general formula (see Chap 50) based on the deceased employee's Hi-3 avg salary and length of service to DoD, including credit for unused sick leave. </a:t>
            </a:r>
          </a:p>
          <a:p>
            <a:r>
              <a:rPr lang="en-US" sz="1600" dirty="0"/>
              <a:t>A "guaranteed minimum" which is the </a:t>
            </a:r>
            <a:r>
              <a:rPr lang="en-US" sz="1600" b="1" dirty="0"/>
              <a:t>LESSER </a:t>
            </a:r>
            <a:r>
              <a:rPr lang="en-US" sz="1600" dirty="0"/>
              <a:t>of: 40% of the deceased employee's Hi-3 average salary; or </a:t>
            </a:r>
          </a:p>
          <a:p>
            <a:r>
              <a:rPr lang="en-US" sz="1600" dirty="0"/>
              <a:t>The regular annuity obtained after increasing the deceased employee's length of service by the period of time between the date of death and the date he or she would have been age 60. </a:t>
            </a:r>
          </a:p>
          <a:p>
            <a:r>
              <a:rPr lang="en-US" sz="1600" dirty="0"/>
              <a:t>FERS--A spousal survivor annuity is computed as if the employee retired optionally (with no age reduction) on the date of death. </a:t>
            </a:r>
          </a:p>
          <a:p>
            <a:r>
              <a:rPr lang="en-US" sz="1600" dirty="0"/>
              <a:t>Survivor receives 50% of the employee's basic annuity, based on the deceased employee's type of service, age, length of service, and high-3 average salary at date of death. (See Chapter 50.) </a:t>
            </a:r>
          </a:p>
          <a:p>
            <a:r>
              <a:rPr lang="en-US" sz="1600" dirty="0"/>
              <a:t>For employees with a CSRS annuity component, the spouse receives 50 percent of the combined CSRS and FERS benefit. </a:t>
            </a:r>
          </a:p>
          <a:p>
            <a:endParaRPr lang="en-US" sz="1600" dirty="0"/>
          </a:p>
        </p:txBody>
      </p:sp>
    </p:spTree>
    <p:extLst>
      <p:ext uri="{BB962C8B-B14F-4D97-AF65-F5344CB8AC3E}">
        <p14:creationId xmlns:p14="http://schemas.microsoft.com/office/powerpoint/2010/main" val="3514699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165225" y="692150"/>
            <a:ext cx="4619625" cy="3463925"/>
          </a:xfrm>
          <a:ln/>
        </p:spPr>
      </p:sp>
      <p:sp>
        <p:nvSpPr>
          <p:cNvPr id="116739" name="Notes Placeholder 2"/>
          <p:cNvSpPr>
            <a:spLocks noGrp="1"/>
          </p:cNvSpPr>
          <p:nvPr>
            <p:ph type="body" idx="1"/>
          </p:nvPr>
        </p:nvSpPr>
        <p:spPr>
          <a:xfrm>
            <a:off x="177854" y="4387767"/>
            <a:ext cx="6617995" cy="4487131"/>
          </a:xfrm>
          <a:noFill/>
          <a:ln/>
        </p:spPr>
        <p:txBody>
          <a:bodyPr/>
          <a:lstStyle/>
          <a:p>
            <a:r>
              <a:rPr lang="en-US" sz="2000" dirty="0"/>
              <a:t>COLAs are not automatic.  There was no COLA payable for retirees in 2010 &amp; 2011</a:t>
            </a:r>
          </a:p>
          <a:p>
            <a:r>
              <a:rPr lang="en-US" sz="2000" dirty="0"/>
              <a:t>Consumer Price Index (CPI) for urban wage earners and clerical workers from the third quarter average of the previous year to the third quarter average for the current year.</a:t>
            </a:r>
          </a:p>
          <a:p>
            <a:endParaRPr lang="en-US" sz="2000" dirty="0"/>
          </a:p>
          <a:p>
            <a:r>
              <a:rPr lang="en-US" sz="2000" dirty="0"/>
              <a:t>COLA for 2013?</a:t>
            </a:r>
          </a:p>
          <a:p>
            <a:endParaRPr lang="en-US" sz="2000" dirty="0"/>
          </a:p>
          <a:p>
            <a:r>
              <a:rPr lang="en-US" sz="2800" dirty="0"/>
              <a:t>OPM website has the list of all COLAs at: </a:t>
            </a:r>
            <a:r>
              <a:rPr lang="en-US" sz="2000" dirty="0">
                <a:hlinkClick r:id="rId3"/>
              </a:rPr>
              <a:t>http://www.opm.gov/retire/annuity/cola/colalist.asp</a:t>
            </a:r>
            <a:r>
              <a:rPr lang="en-US" sz="2800" dirty="0"/>
              <a:t> </a:t>
            </a:r>
          </a:p>
        </p:txBody>
      </p:sp>
    </p:spTree>
    <p:extLst>
      <p:ext uri="{BB962C8B-B14F-4D97-AF65-F5344CB8AC3E}">
        <p14:creationId xmlns:p14="http://schemas.microsoft.com/office/powerpoint/2010/main" val="680558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6813" y="692150"/>
            <a:ext cx="4618037"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4279591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6813" y="692150"/>
            <a:ext cx="4618037" cy="3463925"/>
          </a:xfrm>
          <a:ln/>
        </p:spPr>
      </p:sp>
      <p:sp>
        <p:nvSpPr>
          <p:cNvPr id="118787" name="Notes Placeholder 2"/>
          <p:cNvSpPr>
            <a:spLocks noGrp="1"/>
          </p:cNvSpPr>
          <p:nvPr>
            <p:ph type="body" idx="1"/>
          </p:nvPr>
        </p:nvSpPr>
        <p:spPr>
          <a:noFill/>
          <a:ln/>
        </p:spPr>
        <p:txBody>
          <a:bodyPr/>
          <a:lstStyle/>
          <a:p>
            <a:r>
              <a:rPr lang="en-US" i="1" dirty="0"/>
              <a:t>This right was introduced with the 2016 – 2019 National Agreement. </a:t>
            </a:r>
            <a:endParaRPr lang="en-US" sz="2000" dirty="0"/>
          </a:p>
        </p:txBody>
      </p:sp>
    </p:spTree>
    <p:extLst>
      <p:ext uri="{BB962C8B-B14F-4D97-AF65-F5344CB8AC3E}">
        <p14:creationId xmlns:p14="http://schemas.microsoft.com/office/powerpoint/2010/main" val="2451841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2050" y="690563"/>
            <a:ext cx="4613275" cy="3459162"/>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3262046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4123893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6813" y="692150"/>
            <a:ext cx="4618037"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2373730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#14 </a:t>
            </a:r>
            <a:r>
              <a:rPr lang="en-US" dirty="0"/>
              <a:t>M-01708</a:t>
            </a:r>
            <a:r>
              <a:rPr lang="en-US" baseline="0" dirty="0"/>
              <a:t> Retirement Counselling</a:t>
            </a:r>
            <a:endParaRPr lang="en-US" dirty="0"/>
          </a:p>
        </p:txBody>
      </p:sp>
    </p:spTree>
    <p:extLst>
      <p:ext uri="{BB962C8B-B14F-4D97-AF65-F5344CB8AC3E}">
        <p14:creationId xmlns:p14="http://schemas.microsoft.com/office/powerpoint/2010/main" val="86306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3383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65225" y="692150"/>
            <a:ext cx="4619625" cy="3463925"/>
          </a:xfrm>
          <a:ln/>
        </p:spPr>
      </p:sp>
      <p:sp>
        <p:nvSpPr>
          <p:cNvPr id="72707" name="Notes Placeholder 2"/>
          <p:cNvSpPr>
            <a:spLocks noGrp="1"/>
          </p:cNvSpPr>
          <p:nvPr>
            <p:ph type="body" idx="1"/>
          </p:nvPr>
        </p:nvSpPr>
        <p:spPr>
          <a:xfrm>
            <a:off x="133786" y="4387776"/>
            <a:ext cx="6611699" cy="4501325"/>
          </a:xfrm>
          <a:noFill/>
          <a:ln/>
        </p:spPr>
        <p:txBody>
          <a:bodyPr/>
          <a:lstStyle/>
          <a:p>
            <a:r>
              <a:rPr lang="en-US" sz="1400" dirty="0"/>
              <a:t>CSRS:</a:t>
            </a:r>
          </a:p>
          <a:p>
            <a:r>
              <a:rPr lang="en-US" sz="1400" dirty="0"/>
              <a:t>In order to retire voluntarily you must meet both the age and service requirements outlined in this slide.  </a:t>
            </a:r>
          </a:p>
          <a:p>
            <a:r>
              <a:rPr lang="en-US" sz="1400" dirty="0"/>
              <a:t>Once you meet these requirements you can retire at any time. </a:t>
            </a:r>
          </a:p>
          <a:p>
            <a:r>
              <a:rPr lang="en-US" sz="1400" dirty="0"/>
              <a:t>Generally, your benefits will begin on the first of the month after you retire unless you retire within the first three days of the month.  If you retire within the first 3 days of the month your benefits will begin on the day after you retire.</a:t>
            </a:r>
          </a:p>
          <a:p>
            <a:r>
              <a:rPr lang="en-US" sz="1400" dirty="0"/>
              <a:t> FERS:</a:t>
            </a:r>
          </a:p>
          <a:p>
            <a:r>
              <a:rPr lang="en-US" sz="1400" dirty="0"/>
              <a:t>The minimum retirement age starts at age 55 and gradually increases until age 57 depending on your year of birth. </a:t>
            </a:r>
          </a:p>
          <a:p>
            <a:r>
              <a:rPr lang="en-US" sz="1400" dirty="0"/>
              <a:t>Under FERS you may also retire on a regular retirement once you reach your MRA provided you have at least 10 years of service.  If you retire under the MRA + 10 provision, your retirement benefit will be subject to an age reduction that equals 5% for each year you are under age 62 at the time your benefits begin.</a:t>
            </a:r>
          </a:p>
          <a:p>
            <a:endParaRPr lang="en-US" sz="1400" dirty="0"/>
          </a:p>
          <a:p>
            <a:r>
              <a:rPr lang="en-US" sz="1400" dirty="0"/>
              <a:t>Under FERS your benefits will generally begin on the first of the month unless you retire under the MRA + 10 provision.  If you retire under the MRA + 10 provision, you may choose to postpone receiving your benefits until a later date to reduce or eliminate the age reduction.</a:t>
            </a:r>
          </a:p>
          <a:p>
            <a:endParaRPr lang="en-US" sz="1400" dirty="0"/>
          </a:p>
          <a:p>
            <a:r>
              <a:rPr lang="en-US" sz="1400" b="1" dirty="0"/>
              <a:t>Age Reduction</a:t>
            </a:r>
            <a:br>
              <a:rPr lang="en-US" sz="1400" dirty="0"/>
            </a:br>
            <a:r>
              <a:rPr lang="en-US" sz="1400" dirty="0"/>
              <a:t>If you have 10 or more years of service and are retiring at the Minimum Retirement Age, your annuity will be reduced for each month that you are under age 62.   The reduction is 5% per year (5/12 of a percent per month).  However, your annuity will not be reduced if you completed at least 30 years of service, or if you completed at least 20 years of service and your annuity begins when you reach age 60.  You can reduce or eliminate this age reduction by postponing the beginning date of your annuity.</a:t>
            </a:r>
          </a:p>
          <a:p>
            <a:endParaRPr lang="en-US" sz="1400" dirty="0"/>
          </a:p>
          <a:p>
            <a:r>
              <a:rPr lang="en-US" sz="1400" b="1" dirty="0"/>
              <a:t>Postponing the Beginning Date of Annuity to Reduce or Avoid the Age Reduction</a:t>
            </a:r>
            <a:endParaRPr lang="en-US" sz="1400" dirty="0"/>
          </a:p>
          <a:p>
            <a:r>
              <a:rPr lang="en-US" sz="1400" dirty="0"/>
              <a:t>You can reduce or eliminate the age reduction if you choose to have your annuity begin at a date later than the Minimum Retirement Age (MRA).  You can choose any beginning date between your MRA and 2 days before your 62nd birthday. However, you cannot begin your annuity while you are reemployed.</a:t>
            </a:r>
          </a:p>
          <a:p>
            <a:endParaRPr lang="en-US" sz="1400" dirty="0"/>
          </a:p>
          <a:p>
            <a:r>
              <a:rPr lang="en-US" sz="1400" b="1" dirty="0"/>
              <a:t>If you postpone the beginning date of your annuity, you should be aware of the following—</a:t>
            </a:r>
            <a:endParaRPr lang="en-US" sz="1400" dirty="0"/>
          </a:p>
          <a:p>
            <a:r>
              <a:rPr lang="en-US" sz="1400" i="1" dirty="0"/>
              <a:t>Life Insurance</a:t>
            </a:r>
            <a:br>
              <a:rPr lang="en-US" sz="1400" dirty="0"/>
            </a:br>
            <a:r>
              <a:rPr lang="en-US" sz="1400" dirty="0"/>
              <a:t>You cannot continue your life insurance coverage unless you are receiving an annuity.  Therefore, if you Postpone the beginning date of your annuity, your life insurance enrollment will terminate. When your annuity begins, the life insurance coverage you had when you separated from your employment will resume.</a:t>
            </a:r>
          </a:p>
          <a:p>
            <a:endParaRPr lang="en-US" sz="1400" dirty="0"/>
          </a:p>
          <a:p>
            <a:r>
              <a:rPr lang="en-US" sz="1400" i="1" dirty="0"/>
              <a:t>Health Insurance</a:t>
            </a:r>
            <a:br>
              <a:rPr lang="en-US" sz="1400" dirty="0"/>
            </a:br>
            <a:r>
              <a:rPr lang="en-US" sz="1400" dirty="0"/>
              <a:t>If you postpone the beginning date of your annuity, you will be eligible to temporarily continue your health benefits coverage for 18 months from the date of separation from your employing agency; however, you must contact your agency within 60 days and pay the total premium, plus a 2% administrative charge.  When your annuity payments begin, you will again have the opportunity to enroll in a health benefits plan under the regular Federal Employees Health Benefits Program, and OPM will pay the Government share of the premium.</a:t>
            </a:r>
          </a:p>
          <a:p>
            <a:endParaRPr lang="en-US" sz="1400" dirty="0"/>
          </a:p>
          <a:p>
            <a:r>
              <a:rPr lang="en-US" sz="1400" i="1" dirty="0"/>
              <a:t>Federal Long Term Care Insurance</a:t>
            </a:r>
            <a:br>
              <a:rPr lang="en-US" sz="1400" dirty="0"/>
            </a:br>
            <a:r>
              <a:rPr lang="en-US" sz="1400" dirty="0"/>
              <a:t>If you already have Long Term Care Insurance Coverage when you separate for retirement, but postpone the commencing date of your annuity, your coverage will continue as long as you continue to pay premiums. If you are not enrolled in the Federal Long Term Care Insurance Program when you separate for retirement, you can apply for enrollment anytime after your separation, even if you postpone the commencing date of your annuity.</a:t>
            </a:r>
          </a:p>
          <a:p>
            <a:endParaRPr lang="en-US" sz="1400" dirty="0"/>
          </a:p>
          <a:p>
            <a:r>
              <a:rPr lang="en-US" sz="1400" i="1" dirty="0"/>
              <a:t>COLAs</a:t>
            </a:r>
            <a:br>
              <a:rPr lang="en-US" sz="1400" dirty="0"/>
            </a:br>
            <a:r>
              <a:rPr lang="en-US" sz="1400" dirty="0"/>
              <a:t>If you delay your annuity beginning date, your annuity rate will not include any cost-of-living adjustments (COLAs) that occur before you begin to receive the annuity. Once your annuity begins, you will be entitled to COLAs on any portion of your annuity which was computed under CSRS rules. However, you will not receive COLAs on the FERS part of your benefit until you are 62.</a:t>
            </a:r>
          </a:p>
          <a:p>
            <a:endParaRPr lang="en-US" sz="1400" dirty="0"/>
          </a:p>
          <a:p>
            <a:r>
              <a:rPr lang="en-US" sz="1400" i="1" dirty="0"/>
              <a:t>Survivor Benefits</a:t>
            </a:r>
            <a:br>
              <a:rPr lang="en-US" sz="1400" dirty="0"/>
            </a:br>
            <a:r>
              <a:rPr lang="en-US" sz="1400" dirty="0"/>
              <a:t>If you defer receipt of your annuity and die before you begin to receive it, your spouse can still receive FERS survivor benefits.</a:t>
            </a:r>
          </a:p>
          <a:p>
            <a:endParaRPr lang="en-US" sz="1400" dirty="0"/>
          </a:p>
          <a:p>
            <a:r>
              <a:rPr lang="en-US" sz="1400" dirty="0"/>
              <a:t>NOTE:  Under certain conditions, active duty military service may count toward the 30 year, 20 year or 10 year requirements.  We will discuss this a little later.</a:t>
            </a:r>
          </a:p>
          <a:p>
            <a:endParaRPr lang="en-US" sz="1400" dirty="0"/>
          </a:p>
          <a:p>
            <a:endParaRPr lang="en-US" sz="1400" dirty="0"/>
          </a:p>
          <a:p>
            <a:endParaRPr lang="en-US" sz="1400" dirty="0"/>
          </a:p>
          <a:p>
            <a:endParaRPr lang="en-US" sz="1400" dirty="0"/>
          </a:p>
        </p:txBody>
      </p:sp>
    </p:spTree>
    <p:extLst>
      <p:ext uri="{BB962C8B-B14F-4D97-AF65-F5344CB8AC3E}">
        <p14:creationId xmlns:p14="http://schemas.microsoft.com/office/powerpoint/2010/main" val="628797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xfrm>
            <a:off x="232930" y="4201657"/>
            <a:ext cx="6592814" cy="43530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900" b="1" dirty="0">
                <a:solidFill>
                  <a:srgbClr val="FF0000"/>
                </a:solidFill>
              </a:rPr>
              <a:t>FERS-</a:t>
            </a:r>
            <a:r>
              <a:rPr lang="en-US" altLang="en-US" sz="1900" dirty="0"/>
              <a:t>Congress created the Federal Employees Retirement System (FERS) in 1986, and it became effective on January 1, 1987.  Since that time, new Federal civilian employees who have retirement coverage are covered by FERS.</a:t>
            </a:r>
          </a:p>
          <a:p>
            <a:endParaRPr lang="en-US" altLang="en-US" sz="1900" dirty="0"/>
          </a:p>
          <a:p>
            <a:r>
              <a:rPr lang="en-US" altLang="en-US" sz="1900" dirty="0"/>
              <a:t>FERS is a retirement plan that provides benefits from three different sources:   a </a:t>
            </a:r>
            <a:r>
              <a:rPr lang="en-US" altLang="en-US" sz="1900" i="1" dirty="0"/>
              <a:t>Basic Benefit Plan</a:t>
            </a:r>
            <a:r>
              <a:rPr lang="en-US" altLang="en-US" sz="1900" dirty="0"/>
              <a:t>, </a:t>
            </a:r>
            <a:r>
              <a:rPr lang="en-US" altLang="en-US" sz="1900" i="1" dirty="0"/>
              <a:t>Social Security</a:t>
            </a:r>
            <a:r>
              <a:rPr lang="en-US" altLang="en-US" sz="19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altLang="en-US" sz="1900" dirty="0"/>
          </a:p>
          <a:p>
            <a:r>
              <a:rPr lang="en-US" altLang="en-US" sz="19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altLang="en-US" sz="1900" dirty="0"/>
          </a:p>
          <a:p>
            <a:endParaRPr lang="en-US" altLang="en-US" sz="1900" dirty="0"/>
          </a:p>
          <a:p>
            <a:endParaRPr lang="en-US" altLang="en-US" sz="1900" dirty="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5318" indent="-282816">
              <a:spcBef>
                <a:spcPct val="30000"/>
              </a:spcBef>
              <a:defRPr sz="1200">
                <a:solidFill>
                  <a:schemeClr val="tx1"/>
                </a:solidFill>
                <a:latin typeface="Calibri" panose="020F0502020204030204" pitchFamily="34" charset="0"/>
              </a:defRPr>
            </a:lvl2pPr>
            <a:lvl3pPr marL="1132834" indent="-226254">
              <a:spcBef>
                <a:spcPct val="30000"/>
              </a:spcBef>
              <a:defRPr sz="1200">
                <a:solidFill>
                  <a:schemeClr val="tx1"/>
                </a:solidFill>
                <a:latin typeface="Calibri" panose="020F0502020204030204" pitchFamily="34" charset="0"/>
              </a:defRPr>
            </a:lvl3pPr>
            <a:lvl4pPr marL="1585337" indent="-226254">
              <a:spcBef>
                <a:spcPct val="30000"/>
              </a:spcBef>
              <a:defRPr sz="1200">
                <a:solidFill>
                  <a:schemeClr val="tx1"/>
                </a:solidFill>
                <a:latin typeface="Calibri" panose="020F0502020204030204" pitchFamily="34" charset="0"/>
              </a:defRPr>
            </a:lvl4pPr>
            <a:lvl5pPr marL="2037840" indent="-226254">
              <a:spcBef>
                <a:spcPct val="30000"/>
              </a:spcBef>
              <a:defRPr sz="1200">
                <a:solidFill>
                  <a:schemeClr val="tx1"/>
                </a:solidFill>
                <a:latin typeface="Calibri" panose="020F0502020204030204" pitchFamily="34" charset="0"/>
              </a:defRPr>
            </a:lvl5pPr>
            <a:lvl6pPr marL="2490346" indent="-226254" eaLnBrk="0" fontAlgn="base" hangingPunct="0">
              <a:spcBef>
                <a:spcPct val="30000"/>
              </a:spcBef>
              <a:spcAft>
                <a:spcPct val="0"/>
              </a:spcAft>
              <a:defRPr sz="1200">
                <a:solidFill>
                  <a:schemeClr val="tx1"/>
                </a:solidFill>
                <a:latin typeface="Calibri" panose="020F0502020204030204" pitchFamily="34" charset="0"/>
              </a:defRPr>
            </a:lvl6pPr>
            <a:lvl7pPr marL="2942850" indent="-226254" eaLnBrk="0" fontAlgn="base" hangingPunct="0">
              <a:spcBef>
                <a:spcPct val="30000"/>
              </a:spcBef>
              <a:spcAft>
                <a:spcPct val="0"/>
              </a:spcAft>
              <a:defRPr sz="1200">
                <a:solidFill>
                  <a:schemeClr val="tx1"/>
                </a:solidFill>
                <a:latin typeface="Calibri" panose="020F0502020204030204" pitchFamily="34" charset="0"/>
              </a:defRPr>
            </a:lvl7pPr>
            <a:lvl8pPr marL="3395354" indent="-226254" eaLnBrk="0" fontAlgn="base" hangingPunct="0">
              <a:spcBef>
                <a:spcPct val="30000"/>
              </a:spcBef>
              <a:spcAft>
                <a:spcPct val="0"/>
              </a:spcAft>
              <a:defRPr sz="1200">
                <a:solidFill>
                  <a:schemeClr val="tx1"/>
                </a:solidFill>
                <a:latin typeface="Calibri" panose="020F0502020204030204" pitchFamily="34" charset="0"/>
              </a:defRPr>
            </a:lvl8pPr>
            <a:lvl9pPr marL="3847858" indent="-226254"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46AD2E-754D-4E27-B961-4287083FC66B}" type="slidenum">
              <a:rPr lang="en-US" altLang="en-US"/>
              <a:pPr>
                <a:spcBef>
                  <a:spcPct val="0"/>
                </a:spcBef>
              </a:pPr>
              <a:t>61</a:t>
            </a:fld>
            <a:endParaRPr lang="en-US" altLang="en-US"/>
          </a:p>
        </p:txBody>
      </p:sp>
    </p:spTree>
    <p:extLst>
      <p:ext uri="{BB962C8B-B14F-4D97-AF65-F5344CB8AC3E}">
        <p14:creationId xmlns:p14="http://schemas.microsoft.com/office/powerpoint/2010/main" val="3240588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effectLst/>
                <a:latin typeface="Calibri" panose="020F0502020204030204" pitchFamily="34" charset="0"/>
                <a:hlinkClick r:id="rId3"/>
              </a:rPr>
              <a:t>https://www.vox.com/2019/3/12/18261739/trump-budget-2019-federal-workers</a:t>
            </a:r>
            <a:endParaRPr lang="en-US" altLang="en-US" dirty="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4142" indent="-282364">
              <a:spcBef>
                <a:spcPct val="30000"/>
              </a:spcBef>
              <a:defRPr sz="1200">
                <a:solidFill>
                  <a:schemeClr val="tx1"/>
                </a:solidFill>
                <a:latin typeface="Calibri" panose="020F0502020204030204" pitchFamily="34" charset="0"/>
              </a:defRPr>
            </a:lvl2pPr>
            <a:lvl3pPr marL="1131021" indent="-225890">
              <a:spcBef>
                <a:spcPct val="30000"/>
              </a:spcBef>
              <a:defRPr sz="1200">
                <a:solidFill>
                  <a:schemeClr val="tx1"/>
                </a:solidFill>
                <a:latin typeface="Calibri" panose="020F0502020204030204" pitchFamily="34" charset="0"/>
              </a:defRPr>
            </a:lvl3pPr>
            <a:lvl4pPr marL="1582800" indent="-225890">
              <a:spcBef>
                <a:spcPct val="30000"/>
              </a:spcBef>
              <a:defRPr sz="1200">
                <a:solidFill>
                  <a:schemeClr val="tx1"/>
                </a:solidFill>
                <a:latin typeface="Calibri" panose="020F0502020204030204" pitchFamily="34" charset="0"/>
              </a:defRPr>
            </a:lvl4pPr>
            <a:lvl5pPr marL="2034579" indent="-225890">
              <a:spcBef>
                <a:spcPct val="30000"/>
              </a:spcBef>
              <a:defRPr sz="1200">
                <a:solidFill>
                  <a:schemeClr val="tx1"/>
                </a:solidFill>
                <a:latin typeface="Calibri" panose="020F0502020204030204" pitchFamily="34" charset="0"/>
              </a:defRPr>
            </a:lvl5pPr>
            <a:lvl6pPr marL="2486362" indent="-225890" eaLnBrk="0" fontAlgn="base" hangingPunct="0">
              <a:spcBef>
                <a:spcPct val="30000"/>
              </a:spcBef>
              <a:spcAft>
                <a:spcPct val="0"/>
              </a:spcAft>
              <a:defRPr sz="1200">
                <a:solidFill>
                  <a:schemeClr val="tx1"/>
                </a:solidFill>
                <a:latin typeface="Calibri" panose="020F0502020204030204" pitchFamily="34" charset="0"/>
              </a:defRPr>
            </a:lvl6pPr>
            <a:lvl7pPr marL="2938141" indent="-225890" eaLnBrk="0" fontAlgn="base" hangingPunct="0">
              <a:spcBef>
                <a:spcPct val="30000"/>
              </a:spcBef>
              <a:spcAft>
                <a:spcPct val="0"/>
              </a:spcAft>
              <a:defRPr sz="1200">
                <a:solidFill>
                  <a:schemeClr val="tx1"/>
                </a:solidFill>
                <a:latin typeface="Calibri" panose="020F0502020204030204" pitchFamily="34" charset="0"/>
              </a:defRPr>
            </a:lvl7pPr>
            <a:lvl8pPr marL="3389922" indent="-225890" eaLnBrk="0" fontAlgn="base" hangingPunct="0">
              <a:spcBef>
                <a:spcPct val="30000"/>
              </a:spcBef>
              <a:spcAft>
                <a:spcPct val="0"/>
              </a:spcAft>
              <a:defRPr sz="1200">
                <a:solidFill>
                  <a:schemeClr val="tx1"/>
                </a:solidFill>
                <a:latin typeface="Calibri" panose="020F0502020204030204" pitchFamily="34" charset="0"/>
              </a:defRPr>
            </a:lvl8pPr>
            <a:lvl9pPr marL="3841701" indent="-22589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A4E70F-65C8-4DCC-BF32-4ABDAC26CC50}" type="slidenum">
              <a:rPr lang="en-US" altLang="en-US"/>
              <a:pPr>
                <a:spcBef>
                  <a:spcPct val="0"/>
                </a:spcBef>
              </a:pPr>
              <a:t>62</a:t>
            </a:fld>
            <a:endParaRPr lang="en-US" altLang="en-US"/>
          </a:p>
        </p:txBody>
      </p:sp>
    </p:spTree>
    <p:extLst>
      <p:ext uri="{BB962C8B-B14F-4D97-AF65-F5344CB8AC3E}">
        <p14:creationId xmlns:p14="http://schemas.microsoft.com/office/powerpoint/2010/main" val="1419915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9658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4806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1821757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2281550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6813" y="692150"/>
            <a:ext cx="4618037"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3961787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40723369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3917230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227404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165225" y="692150"/>
            <a:ext cx="4619625" cy="3463925"/>
          </a:xfrm>
          <a:ln/>
        </p:spPr>
      </p:sp>
      <p:sp>
        <p:nvSpPr>
          <p:cNvPr id="73731" name="Notes Placeholder 2"/>
          <p:cNvSpPr>
            <a:spLocks noGrp="1"/>
          </p:cNvSpPr>
          <p:nvPr>
            <p:ph type="body" idx="1"/>
          </p:nvPr>
        </p:nvSpPr>
        <p:spPr>
          <a:noFill/>
          <a:ln/>
        </p:spPr>
        <p:txBody>
          <a:bodyPr/>
          <a:lstStyle/>
          <a:p>
            <a:r>
              <a:rPr lang="en-US" dirty="0"/>
              <a:t>The Minimum Retirement Age is determined as follows:  </a:t>
            </a:r>
          </a:p>
          <a:p>
            <a:endParaRPr lang="en-US" dirty="0"/>
          </a:p>
          <a:p>
            <a:r>
              <a:rPr lang="en-US" dirty="0"/>
              <a:t>Before 1948,   55 years </a:t>
            </a:r>
          </a:p>
          <a:p>
            <a:r>
              <a:rPr lang="en-US" dirty="0"/>
              <a:t>1948- 55 years, 2 months </a:t>
            </a:r>
          </a:p>
          <a:p>
            <a:r>
              <a:rPr lang="en-US" dirty="0"/>
              <a:t>1949- 55 years, 4 months </a:t>
            </a:r>
          </a:p>
          <a:p>
            <a:r>
              <a:rPr lang="en-US" dirty="0"/>
              <a:t>1950-55 years, 6 months </a:t>
            </a:r>
          </a:p>
          <a:p>
            <a:r>
              <a:rPr lang="en-US" dirty="0"/>
              <a:t>1951- 55 years, 8 months </a:t>
            </a:r>
          </a:p>
          <a:p>
            <a:r>
              <a:rPr lang="en-US" dirty="0"/>
              <a:t>1952- 55 years, 10 months </a:t>
            </a:r>
          </a:p>
          <a:p>
            <a:r>
              <a:rPr lang="en-US" dirty="0"/>
              <a:t>1953 to 1964,   56 years </a:t>
            </a:r>
          </a:p>
          <a:p>
            <a:r>
              <a:rPr lang="en-US" dirty="0"/>
              <a:t>1965- 56 years, 2 months </a:t>
            </a:r>
          </a:p>
          <a:p>
            <a:r>
              <a:rPr lang="en-US" dirty="0"/>
              <a:t>1966- 56 years, 4 months </a:t>
            </a:r>
          </a:p>
          <a:p>
            <a:r>
              <a:rPr lang="en-US" dirty="0"/>
              <a:t>1967- 56 years, 6 months </a:t>
            </a:r>
          </a:p>
          <a:p>
            <a:r>
              <a:rPr lang="en-US" dirty="0"/>
              <a:t>1968- 56 years, 8 months </a:t>
            </a:r>
          </a:p>
          <a:p>
            <a:r>
              <a:rPr lang="en-US" dirty="0"/>
              <a:t>1969- 56 years, 10 months </a:t>
            </a:r>
          </a:p>
          <a:p>
            <a:r>
              <a:rPr lang="en-US" dirty="0"/>
              <a:t>1970 and after, 57 years</a:t>
            </a:r>
          </a:p>
          <a:p>
            <a:endParaRPr lang="en-US" dirty="0"/>
          </a:p>
        </p:txBody>
      </p:sp>
    </p:spTree>
    <p:extLst>
      <p:ext uri="{BB962C8B-B14F-4D97-AF65-F5344CB8AC3E}">
        <p14:creationId xmlns:p14="http://schemas.microsoft.com/office/powerpoint/2010/main" val="1641858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2894304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6813" y="692150"/>
            <a:ext cx="4618037" cy="3463925"/>
          </a:xfrm>
          <a:ln/>
        </p:spPr>
      </p:sp>
      <p:sp>
        <p:nvSpPr>
          <p:cNvPr id="118787" name="Notes Placeholder 2"/>
          <p:cNvSpPr>
            <a:spLocks noGrp="1"/>
          </p:cNvSpPr>
          <p:nvPr>
            <p:ph type="body" idx="1"/>
          </p:nvPr>
        </p:nvSpPr>
        <p:spPr>
          <a:noFill/>
          <a:ln/>
        </p:spPr>
        <p:txBody>
          <a:bodyPr/>
          <a:lstStyle/>
          <a:p>
            <a:pPr fontAlgn="t"/>
            <a:r>
              <a:rPr lang="en-US" sz="2000" b="1" dirty="0"/>
              <a:t>https://www.tsp.gov/InvestmentFunds/FundsOverview/expenseRatio.html </a:t>
            </a:r>
            <a:r>
              <a:rPr lang="en-US" sz="2000" dirty="0"/>
              <a:t>The information on this slide is current as of 1/16/20.</a:t>
            </a:r>
            <a:br>
              <a:rPr lang="en-US" sz="2000" b="1" dirty="0"/>
            </a:br>
            <a:br>
              <a:rPr lang="en-US" sz="2000" b="1" dirty="0"/>
            </a:br>
            <a:r>
              <a:rPr lang="en-US" sz="2000" dirty="0"/>
              <a:t>Fees associated with securities lending are not included in 2018 administrative expenses. Consistent with standard practice in the industry, they are charged in addition to administrative expenses. Other expenses are disclosed in the financial statements and will be available in the April 2019 </a:t>
            </a:r>
            <a:r>
              <a:rPr lang="en-US" sz="2000" i="1" dirty="0">
                <a:hlinkClick r:id="rId3"/>
              </a:rPr>
              <a:t>Highlights</a:t>
            </a:r>
            <a:r>
              <a:rPr lang="en-US" sz="2000" dirty="0"/>
              <a:t>.</a:t>
            </a:r>
            <a:endParaRPr lang="en-US" sz="2000" b="1" dirty="0"/>
          </a:p>
          <a:p>
            <a:r>
              <a:rPr lang="en-US" sz="2000" dirty="0"/>
              <a:t>https://www.tsp.gov/keepingscore/index.html</a:t>
            </a:r>
          </a:p>
        </p:txBody>
      </p:sp>
    </p:spTree>
    <p:extLst>
      <p:ext uri="{BB962C8B-B14F-4D97-AF65-F5344CB8AC3E}">
        <p14:creationId xmlns:p14="http://schemas.microsoft.com/office/powerpoint/2010/main" val="762312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630977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6813" y="692150"/>
            <a:ext cx="4618037" cy="3463925"/>
          </a:xfrm>
          <a:ln/>
        </p:spPr>
      </p:sp>
      <p:sp>
        <p:nvSpPr>
          <p:cNvPr id="118787" name="Notes Placeholder 2"/>
          <p:cNvSpPr>
            <a:spLocks noGrp="1"/>
          </p:cNvSpPr>
          <p:nvPr>
            <p:ph type="body" idx="1"/>
          </p:nvPr>
        </p:nvSpPr>
        <p:spPr>
          <a:noFill/>
          <a:ln/>
        </p:spPr>
        <p:txBody>
          <a:bodyPr/>
          <a:lstStyle/>
          <a:p>
            <a:r>
              <a:rPr lang="en-US" sz="2000" dirty="0"/>
              <a:t>RMD rules  https://www.tsp.gov/publications/tsp-775.pdf</a:t>
            </a:r>
          </a:p>
          <a:p>
            <a:r>
              <a:rPr lang="en-US" sz="2000" dirty="0"/>
              <a:t>Participants who turned 70½ on or before December 31, 2019, were required to begin receiving RMDs in the year they turned 70½.</a:t>
            </a:r>
          </a:p>
          <a:p>
            <a:r>
              <a:rPr lang="en-US" sz="2000" dirty="0"/>
              <a:t>https://www.tsp.gov/living-in-retirement/making-a-withdrawal/</a:t>
            </a:r>
          </a:p>
        </p:txBody>
      </p:sp>
    </p:spTree>
    <p:extLst>
      <p:ext uri="{BB962C8B-B14F-4D97-AF65-F5344CB8AC3E}">
        <p14:creationId xmlns:p14="http://schemas.microsoft.com/office/powerpoint/2010/main" val="21538635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6813" y="692150"/>
            <a:ext cx="4618037" cy="3463925"/>
          </a:xfrm>
          <a:ln/>
        </p:spPr>
      </p:sp>
      <p:sp>
        <p:nvSpPr>
          <p:cNvPr id="118787" name="Notes Placeholder 2"/>
          <p:cNvSpPr>
            <a:spLocks noGrp="1"/>
          </p:cNvSpPr>
          <p:nvPr>
            <p:ph type="body" idx="1"/>
          </p:nvPr>
        </p:nvSpPr>
        <p:spPr>
          <a:noFill/>
          <a:ln/>
        </p:spPr>
        <p:txBody>
          <a:bodyPr/>
          <a:lstStyle/>
          <a:p>
            <a:r>
              <a:rPr lang="en-US" sz="2000" dirty="0"/>
              <a:t>https://www.tsp.gov/PlanParticipation/LoansAndWithdrawals/withdrawals/withdrawingAccount.html</a:t>
            </a:r>
          </a:p>
          <a:p>
            <a:r>
              <a:rPr lang="en-US" sz="2000" dirty="0"/>
              <a:t>https://www.tsp.gov/PDF/formspubs/tspbk02.pdf</a:t>
            </a:r>
          </a:p>
          <a:p>
            <a:r>
              <a:rPr lang="en-US" sz="2000" dirty="0"/>
              <a:t>https://www.tsp.gov/living-in-retirement/withdrawal-options/</a:t>
            </a:r>
          </a:p>
        </p:txBody>
      </p:sp>
    </p:spTree>
    <p:extLst>
      <p:ext uri="{BB962C8B-B14F-4D97-AF65-F5344CB8AC3E}">
        <p14:creationId xmlns:p14="http://schemas.microsoft.com/office/powerpoint/2010/main" val="1342811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35020920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7905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https://www.ssa.gov/news/press/factsheets/colafacts2021.pdf</a:t>
            </a:r>
          </a:p>
          <a:p>
            <a:r>
              <a:rPr lang="en-US" dirty="0"/>
              <a:t>If you’re younger than full retirement age during all of 2021, Social Security deducts $1 from your benefits for each $2 you earn above $18,960.</a:t>
            </a:r>
          </a:p>
          <a:p>
            <a:r>
              <a:rPr lang="en-US" dirty="0"/>
              <a:t>If you reach full retirement age during 2021, Social Security deducts $1 from your benefits for each $3 you earn above $50,520 until the month you reach full retirement age.</a:t>
            </a:r>
          </a:p>
          <a:p>
            <a:r>
              <a:rPr lang="en-US" dirty="0"/>
              <a:t>Although the earnings offset limit is the same for the Special Annuity Supplement and Early Social Security benefits ($18,960 in 2021), the method of offset is not. </a:t>
            </a:r>
          </a:p>
          <a:p>
            <a:r>
              <a:rPr lang="en-US" dirty="0"/>
              <a:t>Special Annuity Supplement offsets are applied the year following a year of excess earnings.</a:t>
            </a:r>
          </a:p>
          <a:p>
            <a:r>
              <a:rPr lang="en-US" dirty="0"/>
              <a:t>Early Social Security benefits offsets are applied the same year as the excess earnings, based on estimates</a:t>
            </a:r>
          </a:p>
          <a:p>
            <a:r>
              <a:rPr lang="en-US" dirty="0"/>
              <a:t>If you work for someone else, only your wages count toward Social Security’s earnings limits. </a:t>
            </a:r>
          </a:p>
          <a:p>
            <a:r>
              <a:rPr lang="en-US" dirty="0"/>
              <a:t>If you’re self-employed, Social Security counts only your net earnings from self-employment. </a:t>
            </a:r>
          </a:p>
          <a:p>
            <a:r>
              <a:rPr lang="en-US" dirty="0"/>
              <a:t>For the earnings limits, Social Security does not count income such as other government benefits, investment earnings, interest, pensions, annuities, and capital gains. </a:t>
            </a:r>
          </a:p>
          <a:p>
            <a:r>
              <a:rPr lang="en-US" dirty="0"/>
              <a:t>Social Security Taxation  https://www.ssa.gov/benefits/retirement/planner/taxes.html </a:t>
            </a:r>
          </a:p>
          <a:p>
            <a:r>
              <a:rPr lang="en-US" dirty="0"/>
              <a:t>If you file a federal tax return as an “individual,” and your combined income is between $25,000 and $34,000, you may have to pay taxes on up to 50 percent of your Social Security benefits. If your combined income is more than $34,000, up to 85 percent of your Social Security benefits may be taxable.</a:t>
            </a:r>
          </a:p>
          <a:p>
            <a:r>
              <a:rPr lang="en-US" dirty="0"/>
              <a:t>If you file a joint return, you may have to pay taxes on 50 percent of your benefits if you and your spouse have a combined income that is between $32,000 and $44,000. If your combined income is more than $44,000, up to 85 percent of your Social Security benefits may</a:t>
            </a:r>
            <a:r>
              <a:rPr lang="en-US" baseline="0" dirty="0"/>
              <a:t> be taxable</a:t>
            </a:r>
            <a:r>
              <a:rPr lang="en-US" dirty="0"/>
              <a:t>. </a:t>
            </a:r>
          </a:p>
          <a:p>
            <a:r>
              <a:rPr lang="en-US" dirty="0"/>
              <a:t>If you’re married and file a separate return, you probably will pay taxes on your benefits. </a:t>
            </a:r>
          </a:p>
          <a:p>
            <a:endParaRPr lang="en-US" dirty="0"/>
          </a:p>
          <a:p>
            <a:endParaRPr lang="en-US" dirty="0"/>
          </a:p>
        </p:txBody>
      </p:sp>
    </p:spTree>
    <p:extLst>
      <p:ext uri="{BB962C8B-B14F-4D97-AF65-F5344CB8AC3E}">
        <p14:creationId xmlns:p14="http://schemas.microsoft.com/office/powerpoint/2010/main" val="4610730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65225" y="692150"/>
            <a:ext cx="4619625" cy="3463925"/>
          </a:xfrm>
          <a:ln/>
        </p:spPr>
      </p:sp>
      <p:sp>
        <p:nvSpPr>
          <p:cNvPr id="118787" name="Notes Placeholder 2"/>
          <p:cNvSpPr>
            <a:spLocks noGrp="1"/>
          </p:cNvSpPr>
          <p:nvPr>
            <p:ph type="body" idx="1"/>
          </p:nvPr>
        </p:nvSpPr>
        <p:spPr>
          <a:noFill/>
          <a:ln/>
        </p:spPr>
        <p:txBody>
          <a:bodyPr/>
          <a:lstStyle/>
          <a:p>
            <a:r>
              <a:rPr lang="en-US" sz="2000" dirty="0">
                <a:hlinkClick r:id="rId3"/>
              </a:rPr>
              <a:t>http://apps.opm.gov/Listserv_Apps/list-sub.cfm</a:t>
            </a:r>
            <a:r>
              <a:rPr lang="en-US" sz="2000" dirty="0"/>
              <a:t> </a:t>
            </a:r>
          </a:p>
        </p:txBody>
      </p:sp>
    </p:spTree>
    <p:extLst>
      <p:ext uri="{BB962C8B-B14F-4D97-AF65-F5344CB8AC3E}">
        <p14:creationId xmlns:p14="http://schemas.microsoft.com/office/powerpoint/2010/main" val="3710602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95008" y="4387136"/>
            <a:ext cx="5560060" cy="4156234"/>
          </a:xfrm>
          <a:prstGeom prst="rect">
            <a:avLst/>
          </a:prstGeom>
        </p:spPr>
        <p:txBody>
          <a:bodyPr lIns="93150" tIns="93150" rIns="93150" bIns="93150" anchor="t" anchorCtr="0">
            <a:noAutofit/>
          </a:bodyPr>
          <a:lstStyle/>
          <a:p>
            <a:pPr>
              <a:spcBef>
                <a:spcPts val="0"/>
              </a:spcBef>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165225" y="692150"/>
            <a:ext cx="4619625" cy="3463925"/>
          </a:xfrm>
          <a:ln/>
        </p:spPr>
      </p:sp>
      <p:sp>
        <p:nvSpPr>
          <p:cNvPr id="78851"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891026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95008" y="4387136"/>
            <a:ext cx="5560060" cy="4156234"/>
          </a:xfrm>
          <a:prstGeom prst="rect">
            <a:avLst/>
          </a:prstGeom>
        </p:spPr>
        <p:txBody>
          <a:bodyPr lIns="93150" tIns="93150" rIns="93150" bIns="93150" anchor="t" anchorCtr="0">
            <a:noAutofit/>
          </a:bodyPr>
          <a:lstStyle/>
          <a:p>
            <a:pPr>
              <a:spcBef>
                <a:spcPts val="0"/>
              </a:spcBef>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95008" y="4387136"/>
            <a:ext cx="5560060" cy="4156234"/>
          </a:xfrm>
          <a:prstGeom prst="rect">
            <a:avLst/>
          </a:prstGeom>
        </p:spPr>
        <p:txBody>
          <a:bodyPr lIns="93150" tIns="93150" rIns="93150" bIns="93150" anchor="t" anchorCtr="0">
            <a:noAutofit/>
          </a:bodyPr>
          <a:lstStyle/>
          <a:p>
            <a:pPr>
              <a:spcBef>
                <a:spcPts val="0"/>
              </a:spcBef>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95008" y="4387136"/>
            <a:ext cx="5560060" cy="4156234"/>
          </a:xfrm>
          <a:prstGeom prst="rect">
            <a:avLst/>
          </a:prstGeom>
        </p:spPr>
        <p:txBody>
          <a:bodyPr lIns="93150" tIns="93150" rIns="93150" bIns="93150" anchor="t" anchorCtr="0">
            <a:noAutofit/>
          </a:bodyPr>
          <a:lstStyle/>
          <a:p>
            <a:pPr>
              <a:spcBef>
                <a:spcPts val="0"/>
              </a:spcBef>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95008" y="4387136"/>
            <a:ext cx="5560060" cy="4156234"/>
          </a:xfrm>
          <a:prstGeom prst="rect">
            <a:avLst/>
          </a:prstGeom>
        </p:spPr>
        <p:txBody>
          <a:bodyPr lIns="93150" tIns="93150" rIns="93150" bIns="93150" anchor="t" anchorCtr="0">
            <a:noAutofit/>
          </a:bodyPr>
          <a:lstStyle/>
          <a:p>
            <a:pPr>
              <a:spcBef>
                <a:spcPts val="0"/>
              </a:spcBef>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95008" y="4387136"/>
            <a:ext cx="5560060" cy="4156234"/>
          </a:xfrm>
          <a:prstGeom prst="rect">
            <a:avLst/>
          </a:prstGeom>
        </p:spPr>
        <p:txBody>
          <a:bodyPr lIns="93150" tIns="93150" rIns="93150" bIns="93150" anchor="t" anchorCtr="0">
            <a:noAutofit/>
          </a:bodyPr>
          <a:lstStyle/>
          <a:p>
            <a:pPr>
              <a:spcBef>
                <a:spcPts val="0"/>
              </a:spcBef>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95008" y="4387136"/>
            <a:ext cx="5560060" cy="4156234"/>
          </a:xfrm>
          <a:prstGeom prst="rect">
            <a:avLst/>
          </a:prstGeom>
        </p:spPr>
        <p:txBody>
          <a:bodyPr lIns="93150" tIns="93150" rIns="93150" bIns="93150" anchor="t" anchorCtr="0">
            <a:noAutofit/>
          </a:bodyPr>
          <a:lstStyle/>
          <a:p>
            <a:pPr>
              <a:spcBef>
                <a:spcPts val="0"/>
              </a:spcBef>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95008" y="4387136"/>
            <a:ext cx="5560060" cy="4156234"/>
          </a:xfrm>
          <a:prstGeom prst="rect">
            <a:avLst/>
          </a:prstGeom>
        </p:spPr>
        <p:txBody>
          <a:bodyPr lIns="93150" tIns="93150" rIns="93150" bIns="93150" anchor="t" anchorCtr="0">
            <a:noAutofit/>
          </a:bodyPr>
          <a:lstStyle/>
          <a:p>
            <a:pPr>
              <a:spcBef>
                <a:spcPts val="0"/>
              </a:spcBef>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66813" y="692150"/>
            <a:ext cx="4618037" cy="3463925"/>
          </a:xfrm>
          <a:ln/>
        </p:spPr>
      </p:sp>
      <p:sp>
        <p:nvSpPr>
          <p:cNvPr id="89091" name="Notes Placeholder 2"/>
          <p:cNvSpPr>
            <a:spLocks noGrp="1"/>
          </p:cNvSpPr>
          <p:nvPr>
            <p:ph type="body" idx="1"/>
          </p:nvPr>
        </p:nvSpPr>
        <p:spPr>
          <a:noFill/>
          <a:ln/>
        </p:spPr>
        <p:txBody>
          <a:bodyPr/>
          <a:lstStyle/>
          <a:p>
            <a:endParaRPr lang="en-US" sz="2000" dirty="0"/>
          </a:p>
          <a:p>
            <a:r>
              <a:rPr lang="en-US" sz="2000" dirty="0"/>
              <a:t>As a result of the NDAA of FY 2010, FERS SL was allowed to be added to the annuity computation.</a:t>
            </a:r>
          </a:p>
        </p:txBody>
      </p:sp>
    </p:spTree>
    <p:extLst>
      <p:ext uri="{BB962C8B-B14F-4D97-AF65-F5344CB8AC3E}">
        <p14:creationId xmlns:p14="http://schemas.microsoft.com/office/powerpoint/2010/main" val="357136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165225" y="692150"/>
            <a:ext cx="4619625" cy="3463925"/>
          </a:xfrm>
          <a:ln/>
        </p:spPr>
      </p:sp>
      <p:sp>
        <p:nvSpPr>
          <p:cNvPr id="78851" name="Notes Placeholder 2"/>
          <p:cNvSpPr>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3951557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ELM 582.3 Part-Time Service</a:t>
            </a:r>
          </a:p>
          <a:p>
            <a:r>
              <a:rPr lang="en-US" dirty="0"/>
              <a:t>Retirement benefits that include part-time employment will be prorated by a ratio of the part-time hours worked to the number of hours a full-time employee would have worked.</a:t>
            </a:r>
            <a:endParaRPr lang="en-US" sz="1000" dirty="0"/>
          </a:p>
          <a:p>
            <a:pPr>
              <a:buFont typeface="Wingdings" panose="05000000000000000000" pitchFamily="2" charset="2"/>
              <a:buChar char="§"/>
            </a:pPr>
            <a:r>
              <a:rPr lang="en-US" dirty="0"/>
              <a:t>Compute the actual time worked, and the number of full-time hours that could have been worked, for all periods of part time service (performed on or after April 7, 1986 for CSRS).</a:t>
            </a:r>
            <a:endParaRPr lang="en-US" sz="1000" dirty="0"/>
          </a:p>
          <a:p>
            <a:pPr>
              <a:buFont typeface="Wingdings" panose="05000000000000000000" pitchFamily="2" charset="2"/>
              <a:buChar char="§"/>
            </a:pPr>
            <a:r>
              <a:rPr lang="en-US" dirty="0"/>
              <a:t>Include time worked in excess of the scheduled part-time tour of duty, not to exceed full-time credit, in the computation of the actual time worked. </a:t>
            </a:r>
            <a:endParaRPr lang="en-US" sz="1000" dirty="0"/>
          </a:p>
          <a:p>
            <a:pPr>
              <a:buFont typeface="Wingdings" panose="05000000000000000000" pitchFamily="2" charset="2"/>
              <a:buChar char="§"/>
            </a:pPr>
            <a:r>
              <a:rPr lang="en-US" dirty="0"/>
              <a:t>Include periods of creditable time in a </a:t>
            </a:r>
            <a:r>
              <a:rPr lang="en-US" dirty="0" err="1"/>
              <a:t>nonpay</a:t>
            </a:r>
            <a:r>
              <a:rPr lang="en-US" dirty="0"/>
              <a:t> (LWOP) status in the computation of actual time worked. The "actual time worked" during </a:t>
            </a:r>
            <a:r>
              <a:rPr lang="en-US" dirty="0" err="1"/>
              <a:t>nonpay</a:t>
            </a:r>
            <a:r>
              <a:rPr lang="en-US" dirty="0"/>
              <a:t> status is based on the tour of duty in effect immediately before entry into the </a:t>
            </a:r>
            <a:r>
              <a:rPr lang="en-US" dirty="0" err="1"/>
              <a:t>nonpay</a:t>
            </a:r>
            <a:r>
              <a:rPr lang="en-US" dirty="0"/>
              <a:t> status.</a:t>
            </a:r>
            <a:endParaRPr lang="en-US" sz="800" dirty="0"/>
          </a:p>
          <a:p>
            <a:pPr>
              <a:buFont typeface="Wingdings" panose="05000000000000000000" pitchFamily="2" charset="2"/>
              <a:buChar char="§"/>
            </a:pPr>
            <a:r>
              <a:rPr lang="en-US" dirty="0"/>
              <a:t>Divide the total actual hours worked by the total full-time hours to obtain the CSRS proration factor (round to the nearest percent).</a:t>
            </a:r>
          </a:p>
          <a:p>
            <a:pPr>
              <a:buFont typeface="Wingdings" panose="05000000000000000000" pitchFamily="2" charset="2"/>
              <a:buChar char="§"/>
            </a:pPr>
            <a:r>
              <a:rPr lang="en-US" dirty="0"/>
              <a:t> You can request an annuity estimate from USPS Shared Services that includes calculation of part time service.</a:t>
            </a:r>
            <a:endParaRPr lang="en-US" sz="1000" dirty="0"/>
          </a:p>
          <a:p>
            <a:pPr>
              <a:buFont typeface="Wingdings" panose="05000000000000000000" pitchFamily="2" charset="2"/>
              <a:buChar char="§"/>
            </a:pPr>
            <a:r>
              <a:rPr lang="en-US" dirty="0"/>
              <a:t>See section 5 of the Blue Book – General retirement information Question 4 in the CSRS book, question 11 in the FERS book:</a:t>
            </a:r>
            <a:endParaRPr lang="en-US" sz="1100" dirty="0"/>
          </a:p>
          <a:p>
            <a:pPr>
              <a:buFont typeface="Wingdings" panose="05000000000000000000" pitchFamily="2" charset="2"/>
              <a:buChar char="§"/>
            </a:pPr>
            <a:r>
              <a:rPr lang="en-US" i="1" dirty="0"/>
              <a:t>The high-3 calculation for part-time employees may differ; such employees may request a NARECS annuity estimate through the HR Shared Service Center and the high-3 amount will be shown on it</a:t>
            </a:r>
          </a:p>
          <a:p>
            <a:endParaRPr lang="en-US" dirty="0"/>
          </a:p>
        </p:txBody>
      </p:sp>
    </p:spTree>
    <p:extLst>
      <p:ext uri="{BB962C8B-B14F-4D97-AF65-F5344CB8AC3E}">
        <p14:creationId xmlns:p14="http://schemas.microsoft.com/office/powerpoint/2010/main" val="3467214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7A6844F-F3BA-4A1B-B2DA-43043DCC3770}" type="slidenum">
              <a:rPr lang="en-US" smtClean="0"/>
              <a:pPr>
                <a:defRPr/>
              </a:pPr>
              <a:t>‹#›</a:t>
            </a:fld>
            <a:endParaRPr lang="en-US" dirty="0"/>
          </a:p>
        </p:txBody>
      </p:sp>
    </p:spTree>
    <p:extLst>
      <p:ext uri="{BB962C8B-B14F-4D97-AF65-F5344CB8AC3E}">
        <p14:creationId xmlns:p14="http://schemas.microsoft.com/office/powerpoint/2010/main" val="2765457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F99943BC-A337-4FDD-AE64-99628B1B1BAE}" type="slidenum">
              <a:rPr lang="en-US" smtClean="0"/>
              <a:pPr>
                <a:defRPr/>
              </a:pPr>
              <a:t>‹#›</a:t>
            </a:fld>
            <a:endParaRPr lang="en-US" dirty="0"/>
          </a:p>
        </p:txBody>
      </p:sp>
    </p:spTree>
    <p:extLst>
      <p:ext uri="{BB962C8B-B14F-4D97-AF65-F5344CB8AC3E}">
        <p14:creationId xmlns:p14="http://schemas.microsoft.com/office/powerpoint/2010/main" val="382636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1A8751A5-1707-4E4F-AD97-846F878D86C0}" type="slidenum">
              <a:rPr lang="en-US" smtClean="0"/>
              <a:pPr>
                <a:defRPr/>
              </a:pPr>
              <a:t>‹#›</a:t>
            </a:fld>
            <a:endParaRPr lang="en-US" dirty="0"/>
          </a:p>
        </p:txBody>
      </p:sp>
    </p:spTree>
    <p:extLst>
      <p:ext uri="{BB962C8B-B14F-4D97-AF65-F5344CB8AC3E}">
        <p14:creationId xmlns:p14="http://schemas.microsoft.com/office/powerpoint/2010/main" val="761330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le Placeholder 1"/>
          <p:cNvSpPr>
            <a:spLocks noGrp="1"/>
          </p:cNvSpPr>
          <p:nvPr>
            <p:ph type="ctrTitle"/>
          </p:nvPr>
        </p:nvSpPr>
        <p:spPr>
          <a:xfrm>
            <a:off x="1600200" y="2130426"/>
            <a:ext cx="7391400" cy="1470025"/>
          </a:xfrm>
        </p:spPr>
        <p:txBody>
          <a:bodyPr/>
          <a:lstStyle>
            <a:lvl1pPr>
              <a:defRPr smtClean="0"/>
            </a:lvl1pPr>
          </a:lstStyle>
          <a:p>
            <a:r>
              <a:rPr lang="en-US" dirty="0"/>
              <a:t>Click to edit Master title style</a:t>
            </a:r>
          </a:p>
        </p:txBody>
      </p:sp>
      <p:sp>
        <p:nvSpPr>
          <p:cNvPr id="10" name="Text Placeholder 2"/>
          <p:cNvSpPr>
            <a:spLocks noGrp="1"/>
          </p:cNvSpPr>
          <p:nvPr>
            <p:ph type="subTitle" idx="1"/>
          </p:nvPr>
        </p:nvSpPr>
        <p:spPr>
          <a:xfrm>
            <a:off x="2219325" y="3886200"/>
            <a:ext cx="6086475" cy="1752600"/>
          </a:xfrm>
        </p:spPr>
        <p:txBody>
          <a:bodyPr/>
          <a:lstStyle>
            <a:lvl1pPr marL="0" indent="0" algn="ctr">
              <a:buFont typeface="Arial" charset="0"/>
              <a:buNone/>
              <a:defRPr smtClean="0"/>
            </a:lvl1pPr>
          </a:lstStyle>
          <a:p>
            <a:r>
              <a:rPr lang="en-US"/>
              <a:t>Click to edit Master subtitle style</a:t>
            </a:r>
          </a:p>
        </p:txBody>
      </p:sp>
      <p:sp>
        <p:nvSpPr>
          <p:cNvPr id="5" name="Date Placeholder 3"/>
          <p:cNvSpPr>
            <a:spLocks noGrp="1"/>
          </p:cNvSpPr>
          <p:nvPr>
            <p:ph type="dt" sz="half" idx="10"/>
          </p:nvPr>
        </p:nvSpPr>
        <p:spPr>
          <a:xfrm>
            <a:off x="1524000" y="6245225"/>
            <a:ext cx="1524000" cy="476250"/>
          </a:xfrm>
        </p:spPr>
        <p:txBody>
          <a:bodyPr/>
          <a:lstStyle>
            <a:lvl1pPr algn="l">
              <a:defRPr sz="1200">
                <a:solidFill>
                  <a:prstClr val="black">
                    <a:tint val="75000"/>
                  </a:prstClr>
                </a:solidFill>
              </a:defRPr>
            </a:lvl1pPr>
          </a:lstStyle>
          <a:p>
            <a:pPr>
              <a:defRPr/>
            </a:pPr>
            <a:endParaRPr lang="en-US" dirty="0"/>
          </a:p>
        </p:txBody>
      </p:sp>
      <p:sp>
        <p:nvSpPr>
          <p:cNvPr id="6" name="Slide Number Placeholder 5"/>
          <p:cNvSpPr>
            <a:spLocks noGrp="1"/>
          </p:cNvSpPr>
          <p:nvPr>
            <p:ph type="sldNum" sz="quarter" idx="11"/>
          </p:nvPr>
        </p:nvSpPr>
        <p:spPr>
          <a:xfrm>
            <a:off x="7467600" y="6245225"/>
            <a:ext cx="1219200" cy="476250"/>
          </a:xfrm>
        </p:spPr>
        <p:txBody>
          <a:bodyPr/>
          <a:lstStyle>
            <a:lvl1pPr algn="r">
              <a:defRPr sz="1200">
                <a:solidFill>
                  <a:prstClr val="black">
                    <a:tint val="75000"/>
                  </a:prstClr>
                </a:solidFill>
              </a:defRPr>
            </a:lvl1pPr>
          </a:lstStyle>
          <a:p>
            <a:pPr>
              <a:defRPr/>
            </a:pPr>
            <a:fld id="{56CD2E87-376A-47D4-B03D-CA8E81D3E69A}" type="slidenum">
              <a:rPr lang="en-US"/>
              <a:pPr>
                <a:defRPr/>
              </a:pPr>
              <a:t>‹#›</a:t>
            </a:fld>
            <a:endParaRPr lang="en-US" dirty="0"/>
          </a:p>
        </p:txBody>
      </p:sp>
    </p:spTree>
    <p:extLst>
      <p:ext uri="{BB962C8B-B14F-4D97-AF65-F5344CB8AC3E}">
        <p14:creationId xmlns:p14="http://schemas.microsoft.com/office/powerpoint/2010/main" val="328574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00200" y="0"/>
            <a:ext cx="7315200" cy="632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844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315200" cy="1189038"/>
          </a:xfrm>
        </p:spPr>
        <p:txBody>
          <a:bodyPr/>
          <a:lstStyle/>
          <a:p>
            <a:r>
              <a:rPr lang="en-US"/>
              <a:t>Click to edit Master title style</a:t>
            </a:r>
          </a:p>
        </p:txBody>
      </p:sp>
      <p:sp>
        <p:nvSpPr>
          <p:cNvPr id="3" name="Text Placeholder 2"/>
          <p:cNvSpPr>
            <a:spLocks noGrp="1"/>
          </p:cNvSpPr>
          <p:nvPr>
            <p:ph type="body" sz="half" idx="1"/>
          </p:nvPr>
        </p:nvSpPr>
        <p:spPr>
          <a:xfrm>
            <a:off x="1600200" y="1371600"/>
            <a:ext cx="3581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371600"/>
            <a:ext cx="3581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581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BDD7928-7170-4C79-AD39-76FA5D59B8C9}" type="slidenum">
              <a:rPr lang="en-US" smtClean="0"/>
              <a:pPr>
                <a:defRPr/>
              </a:pPr>
              <a:t>‹#›</a:t>
            </a:fld>
            <a:endParaRPr lang="en-US" dirty="0"/>
          </a:p>
        </p:txBody>
      </p:sp>
    </p:spTree>
    <p:extLst>
      <p:ext uri="{BB962C8B-B14F-4D97-AF65-F5344CB8AC3E}">
        <p14:creationId xmlns:p14="http://schemas.microsoft.com/office/powerpoint/2010/main" val="1091138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A123FBB9-08A4-4433-8102-B3C2C25DDBE9}" type="slidenum">
              <a:rPr lang="en-US" smtClean="0"/>
              <a:pPr>
                <a:defRPr/>
              </a:pPr>
              <a:t>‹#›</a:t>
            </a:fld>
            <a:endParaRPr lang="en-US" dirty="0"/>
          </a:p>
        </p:txBody>
      </p:sp>
    </p:spTree>
    <p:extLst>
      <p:ext uri="{BB962C8B-B14F-4D97-AF65-F5344CB8AC3E}">
        <p14:creationId xmlns:p14="http://schemas.microsoft.com/office/powerpoint/2010/main" val="230040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ABEE4901-3102-4DAC-A5EB-E3B7BFFC91E5}" type="slidenum">
              <a:rPr lang="en-US" smtClean="0"/>
              <a:pPr>
                <a:defRPr/>
              </a:pPr>
              <a:t>‹#›</a:t>
            </a:fld>
            <a:endParaRPr lang="en-US" dirty="0"/>
          </a:p>
        </p:txBody>
      </p:sp>
    </p:spTree>
    <p:extLst>
      <p:ext uri="{BB962C8B-B14F-4D97-AF65-F5344CB8AC3E}">
        <p14:creationId xmlns:p14="http://schemas.microsoft.com/office/powerpoint/2010/main" val="142966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8FA1F223-ECC0-4CAB-AA0E-CD9F19070D0B}" type="slidenum">
              <a:rPr lang="en-US" smtClean="0"/>
              <a:pPr>
                <a:defRPr/>
              </a:pPr>
              <a:t>‹#›</a:t>
            </a:fld>
            <a:endParaRPr lang="en-US" dirty="0"/>
          </a:p>
        </p:txBody>
      </p:sp>
    </p:spTree>
    <p:extLst>
      <p:ext uri="{BB962C8B-B14F-4D97-AF65-F5344CB8AC3E}">
        <p14:creationId xmlns:p14="http://schemas.microsoft.com/office/powerpoint/2010/main" val="1386817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DAF89E60-F676-49F5-879D-5C3E4C5FEE1F}" type="slidenum">
              <a:rPr lang="en-US" smtClean="0"/>
              <a:pPr>
                <a:defRPr/>
              </a:pPr>
              <a:t>‹#›</a:t>
            </a:fld>
            <a:endParaRPr lang="en-US" dirty="0"/>
          </a:p>
        </p:txBody>
      </p:sp>
    </p:spTree>
    <p:extLst>
      <p:ext uri="{BB962C8B-B14F-4D97-AF65-F5344CB8AC3E}">
        <p14:creationId xmlns:p14="http://schemas.microsoft.com/office/powerpoint/2010/main" val="186191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44815672-316E-4320-B18C-E6EA66C728BD}" type="slidenum">
              <a:rPr lang="en-US" smtClean="0"/>
              <a:pPr>
                <a:defRPr/>
              </a:pPr>
              <a:t>‹#›</a:t>
            </a:fld>
            <a:endParaRPr lang="en-US" dirty="0"/>
          </a:p>
        </p:txBody>
      </p:sp>
    </p:spTree>
    <p:extLst>
      <p:ext uri="{BB962C8B-B14F-4D97-AF65-F5344CB8AC3E}">
        <p14:creationId xmlns:p14="http://schemas.microsoft.com/office/powerpoint/2010/main" val="92102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708E9FEB-C7E0-40C8-B9D6-43D47862BA3E}" type="slidenum">
              <a:rPr lang="en-US" smtClean="0"/>
              <a:pPr>
                <a:defRPr/>
              </a:pPr>
              <a:t>‹#›</a:t>
            </a:fld>
            <a:endParaRPr lang="en-US" dirty="0"/>
          </a:p>
        </p:txBody>
      </p:sp>
    </p:spTree>
    <p:extLst>
      <p:ext uri="{BB962C8B-B14F-4D97-AF65-F5344CB8AC3E}">
        <p14:creationId xmlns:p14="http://schemas.microsoft.com/office/powerpoint/2010/main" val="104107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32A9B207-EA50-43AA-9896-800B1A20DDC4}" type="slidenum">
              <a:rPr lang="en-US" smtClean="0"/>
              <a:pPr>
                <a:defRPr/>
              </a:pPr>
              <a:t>‹#›</a:t>
            </a:fld>
            <a:endParaRPr lang="en-US" dirty="0"/>
          </a:p>
        </p:txBody>
      </p:sp>
    </p:spTree>
    <p:extLst>
      <p:ext uri="{BB962C8B-B14F-4D97-AF65-F5344CB8AC3E}">
        <p14:creationId xmlns:p14="http://schemas.microsoft.com/office/powerpoint/2010/main" val="131290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B8A7E8B-98FB-4D3F-ABA6-8B31D0FDF1A9}" type="slidenum">
              <a:rPr lang="en-US" smtClean="0"/>
              <a:pPr>
                <a:defRPr/>
              </a:pPr>
              <a:t>‹#›</a:t>
            </a:fld>
            <a:endParaRPr lang="en-US" dirty="0"/>
          </a:p>
        </p:txBody>
      </p:sp>
    </p:spTree>
    <p:extLst>
      <p:ext uri="{BB962C8B-B14F-4D97-AF65-F5344CB8AC3E}">
        <p14:creationId xmlns:p14="http://schemas.microsoft.com/office/powerpoint/2010/main" val="3924805235"/>
      </p:ext>
    </p:extLst>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 id="2147484765" r:id="rId12"/>
    <p:sldLayoutId id="2147484766" r:id="rId13"/>
    <p:sldLayoutId id="2147484768" r:id="rId14"/>
    <p:sldLayoutId id="2147484769" r:id="rId15"/>
  </p:sldLayoutIdLst>
  <p:hf hdr="0" ftr="0" dt="0"/>
  <p:txStyles>
    <p:titleStyle>
      <a:lvl1pPr algn="l" defTabSz="685800" rtl="0" eaLnBrk="1" latinLnBrk="0" hangingPunct="1">
        <a:lnSpc>
          <a:spcPct val="90000"/>
        </a:lnSpc>
        <a:spcBef>
          <a:spcPct val="0"/>
        </a:spcBef>
        <a:buNone/>
        <a:defRPr sz="3300" kern="1200">
          <a:solidFill>
            <a:schemeClr val="accent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godirect.org/"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www.servicesonline.opm.gov/"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opm.gov/healthcare-insurance/healthcare/eligibility/information-for-retirees-and-survivor-annuitants.pdf"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opm.gov/healthcare-insurance/life-insurance/reference-materials/handbook.pdf" TargetMode="Externa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www.tsp.gov/PDF/formspubs/tspbk02.pdf"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ssa.gov/myaccount/"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www.nalc.org/workplace-issues/retirement/body/62696_NALC_CSRS.pdf" TargetMode="External"/><Relationship Id="rId7" Type="http://schemas.openxmlformats.org/officeDocument/2006/relationships/image" Target="../media/image38.jpeg"/><Relationship Id="rId2" Type="http://schemas.openxmlformats.org/officeDocument/2006/relationships/hyperlink" Target="https://www.nalc.org/workplace-issues/retirement/useful-publications" TargetMode="External"/><Relationship Id="rId1" Type="http://schemas.openxmlformats.org/officeDocument/2006/relationships/slideLayout" Target="../slideLayouts/slideLayout2.xml"/><Relationship Id="rId6" Type="http://schemas.openxmlformats.org/officeDocument/2006/relationships/hyperlink" Target="https://www.nalc.org/workplace-issues/retirement/body/61177_NALC_PFR-1.pdf" TargetMode="External"/><Relationship Id="rId5" Type="http://schemas.openxmlformats.org/officeDocument/2006/relationships/hyperlink" Target="https://www.nalc.org/workplace-issues/retirement/body/66225_NALC_Survivor_Guide_Web.pdf" TargetMode="External"/><Relationship Id="rId4" Type="http://schemas.openxmlformats.org/officeDocument/2006/relationships/hyperlink" Target="https://www.nalc.org/workplace-issues/retirement/body/65707_NALC_QA_FERS_Web.pdf"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jpeg"/></Relationships>
</file>

<file path=ppt/slides/_rels/slide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ctrTitle"/>
          </p:nvPr>
        </p:nvSpPr>
        <p:spPr>
          <a:xfrm>
            <a:off x="1676400" y="1295400"/>
            <a:ext cx="7239000" cy="1295400"/>
          </a:xfrm>
        </p:spPr>
        <p:txBody>
          <a:bodyPr>
            <a:normAutofit/>
          </a:bodyPr>
          <a:lstStyle/>
          <a:p>
            <a:pPr eaLnBrk="1" hangingPunct="1"/>
            <a:br>
              <a:rPr lang="en-US" dirty="0"/>
            </a:br>
            <a:endParaRPr lang="en-US" dirty="0"/>
          </a:p>
        </p:txBody>
      </p:sp>
      <p:sp>
        <p:nvSpPr>
          <p:cNvPr id="5123" name="Rectangle 3"/>
          <p:cNvSpPr>
            <a:spLocks noGrp="1"/>
          </p:cNvSpPr>
          <p:nvPr>
            <p:ph type="subTitle" idx="1"/>
          </p:nvPr>
        </p:nvSpPr>
        <p:spPr>
          <a:xfrm>
            <a:off x="978645" y="2852275"/>
            <a:ext cx="6850093" cy="3131475"/>
          </a:xfrm>
        </p:spPr>
        <p:txBody>
          <a:bodyPr>
            <a:normAutofit fontScale="92500" lnSpcReduction="10000"/>
          </a:bodyPr>
          <a:lstStyle/>
          <a:p>
            <a:pPr eaLnBrk="1" hangingPunct="1">
              <a:lnSpc>
                <a:spcPct val="90000"/>
              </a:lnSpc>
            </a:pPr>
            <a:endParaRPr lang="en-US" b="1" dirty="0"/>
          </a:p>
          <a:p>
            <a:pPr eaLnBrk="1" hangingPunct="1">
              <a:lnSpc>
                <a:spcPct val="90000"/>
              </a:lnSpc>
            </a:pPr>
            <a:endParaRPr lang="en-US" b="1" dirty="0"/>
          </a:p>
          <a:p>
            <a:pPr eaLnBrk="1" hangingPunct="1">
              <a:lnSpc>
                <a:spcPct val="90000"/>
              </a:lnSpc>
            </a:pPr>
            <a:endParaRPr lang="en-US" b="1" dirty="0"/>
          </a:p>
          <a:p>
            <a:pPr eaLnBrk="1" hangingPunct="1">
              <a:lnSpc>
                <a:spcPct val="90000"/>
              </a:lnSpc>
            </a:pPr>
            <a:endParaRPr lang="en-US" sz="3600" b="1" dirty="0"/>
          </a:p>
          <a:p>
            <a:pPr eaLnBrk="1" hangingPunct="1">
              <a:lnSpc>
                <a:spcPct val="90000"/>
              </a:lnSpc>
            </a:pPr>
            <a:r>
              <a:rPr lang="en-US" sz="3600" b="1" dirty="0"/>
              <a:t>CSRS and FERS</a:t>
            </a:r>
          </a:p>
          <a:p>
            <a:pPr eaLnBrk="1" hangingPunct="1">
              <a:lnSpc>
                <a:spcPct val="90000"/>
              </a:lnSpc>
            </a:pPr>
            <a:r>
              <a:rPr lang="en-US" sz="3600" b="1" dirty="0"/>
              <a:t>A Guide for Employees</a:t>
            </a:r>
          </a:p>
          <a:p>
            <a:pPr eaLnBrk="1" hangingPunct="1">
              <a:lnSpc>
                <a:spcPct val="90000"/>
              </a:lnSpc>
            </a:pPr>
            <a:r>
              <a:rPr lang="en-US" sz="3600" b="1" dirty="0"/>
              <a:t>Approaching Retirement</a:t>
            </a:r>
          </a:p>
          <a:p>
            <a:pPr eaLnBrk="1" hangingPunct="1">
              <a:lnSpc>
                <a:spcPct val="90000"/>
              </a:lnSpc>
            </a:pPr>
            <a:endParaRPr lang="en-US" b="1" dirty="0">
              <a:solidFill>
                <a:srgbClr val="FF0000"/>
              </a:solidFill>
            </a:endParaRPr>
          </a:p>
          <a:p>
            <a:pPr eaLnBrk="1" hangingPunct="1">
              <a:lnSpc>
                <a:spcPct val="90000"/>
              </a:lnSpc>
            </a:pPr>
            <a:endParaRPr lang="en-US" b="1" dirty="0"/>
          </a:p>
        </p:txBody>
      </p:sp>
      <p:sp>
        <p:nvSpPr>
          <p:cNvPr id="5" name="Slide Number Placeholder 4"/>
          <p:cNvSpPr>
            <a:spLocks noGrp="1"/>
          </p:cNvSpPr>
          <p:nvPr>
            <p:ph type="sldNum" sz="quarter" idx="11"/>
          </p:nvPr>
        </p:nvSpPr>
        <p:spPr/>
        <p:txBody>
          <a:bodyPr/>
          <a:lstStyle/>
          <a:p>
            <a:pPr>
              <a:defRPr/>
            </a:pPr>
            <a:fld id="{56CD2E87-376A-47D4-B03D-CA8E81D3E69A}" type="slidenum">
              <a:rPr lang="en-US" smtClean="0"/>
              <a:pPr>
                <a:defRPr/>
              </a:pPr>
              <a:t>1</a:t>
            </a:fld>
            <a:endParaRPr lang="en-US" dirty="0"/>
          </a:p>
        </p:txBody>
      </p:sp>
      <p:pic>
        <p:nvPicPr>
          <p:cNvPr id="118785" name="Picture 1" descr="C:\Users\38 DS\Desktop\NALCBranch38Seal.jpg"/>
          <p:cNvPicPr>
            <a:picLocks noChangeAspect="1" noChangeArrowheads="1"/>
          </p:cNvPicPr>
          <p:nvPr/>
        </p:nvPicPr>
        <p:blipFill>
          <a:blip r:embed="rId3" cstate="print"/>
          <a:srcRect/>
          <a:stretch>
            <a:fillRect/>
          </a:stretch>
        </p:blipFill>
        <p:spPr bwMode="auto">
          <a:xfrm>
            <a:off x="2795752" y="671676"/>
            <a:ext cx="3218191" cy="3179763"/>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56063" y="1056696"/>
            <a:ext cx="7315200" cy="731838"/>
          </a:xfrm>
        </p:spPr>
        <p:txBody>
          <a:bodyPr>
            <a:noAutofit/>
          </a:bodyPr>
          <a:lstStyle/>
          <a:p>
            <a:pPr algn="ctr" defTabSz="914400" eaLnBrk="0" fontAlgn="base" hangingPunct="0">
              <a:lnSpc>
                <a:spcPct val="100000"/>
              </a:lnSpc>
              <a:spcAft>
                <a:spcPct val="0"/>
              </a:spcAft>
            </a:pPr>
            <a:br>
              <a:rPr lang="en-US" sz="3600" b="1" dirty="0">
                <a:solidFill>
                  <a:srgbClr val="5B9BD5">
                    <a:lumMod val="50000"/>
                  </a:srgbClr>
                </a:solidFill>
                <a:latin typeface="Calibri" panose="020F0502020204030204"/>
                <a:ea typeface="+mn-ea"/>
                <a:cs typeface="Arial" charset="0"/>
              </a:rPr>
            </a:br>
            <a:br>
              <a:rPr lang="en-US" sz="3600" b="1" dirty="0">
                <a:solidFill>
                  <a:srgbClr val="5B9BD5">
                    <a:lumMod val="50000"/>
                  </a:srgbClr>
                </a:solidFill>
                <a:latin typeface="Calibri" panose="020F0502020204030204"/>
                <a:ea typeface="+mn-ea"/>
                <a:cs typeface="Arial" charset="0"/>
              </a:rPr>
            </a:br>
            <a:r>
              <a:rPr lang="en-US" sz="3600" b="1" dirty="0">
                <a:solidFill>
                  <a:srgbClr val="5B9BD5">
                    <a:lumMod val="50000"/>
                  </a:srgbClr>
                </a:solidFill>
                <a:latin typeface="Calibri" panose="020F0502020204030204"/>
                <a:ea typeface="+mn-ea"/>
                <a:cs typeface="Arial" charset="0"/>
              </a:rPr>
              <a:t>Amount of Creditable Service: </a:t>
            </a:r>
            <a:br>
              <a:rPr lang="en-US" sz="3600" b="1" dirty="0">
                <a:solidFill>
                  <a:srgbClr val="5B9BD5">
                    <a:lumMod val="50000"/>
                  </a:srgbClr>
                </a:solidFill>
                <a:latin typeface="Calibri" panose="020F0502020204030204"/>
                <a:ea typeface="+mn-ea"/>
                <a:cs typeface="Arial" charset="0"/>
              </a:rPr>
            </a:br>
            <a:r>
              <a:rPr lang="en-US" sz="3200" b="1" dirty="0">
                <a:latin typeface="+mn-lt"/>
              </a:rPr>
              <a:t>Unused Sick Leave</a:t>
            </a:r>
            <a:r>
              <a:rPr lang="en-US" sz="3600" b="1" dirty="0"/>
              <a:t> counts towards how much you get but not eligibility</a:t>
            </a:r>
            <a:br>
              <a:rPr lang="en-US" sz="4400" b="1" dirty="0"/>
            </a:br>
            <a:br>
              <a:rPr lang="en-US" sz="4400" b="1" dirty="0">
                <a:latin typeface="+mn-lt"/>
              </a:rPr>
            </a:br>
            <a:endParaRPr lang="en-US" sz="4000" dirty="0">
              <a:latin typeface="+mn-lt"/>
            </a:endParaRPr>
          </a:p>
        </p:txBody>
      </p:sp>
      <p:sp>
        <p:nvSpPr>
          <p:cNvPr id="30723" name="Content Placeholder 2"/>
          <p:cNvSpPr>
            <a:spLocks noGrp="1"/>
          </p:cNvSpPr>
          <p:nvPr>
            <p:ph idx="1"/>
          </p:nvPr>
        </p:nvSpPr>
        <p:spPr>
          <a:xfrm>
            <a:off x="460844" y="1915200"/>
            <a:ext cx="8295978" cy="4557532"/>
          </a:xfrm>
        </p:spPr>
        <p:txBody>
          <a:bodyPr>
            <a:normAutofit/>
          </a:bodyPr>
          <a:lstStyle/>
          <a:p>
            <a:pPr>
              <a:spcAft>
                <a:spcPts val="1200"/>
              </a:spcAft>
            </a:pPr>
            <a:endParaRPr lang="en-US" sz="2800" b="1" dirty="0">
              <a:latin typeface="Arial" pitchFamily="34" charset="0"/>
              <a:cs typeface="Arial" pitchFamily="34" charset="0"/>
            </a:endParaRPr>
          </a:p>
          <a:p>
            <a:pPr lvl="0">
              <a:spcAft>
                <a:spcPts val="1200"/>
              </a:spcAft>
            </a:pPr>
            <a:r>
              <a:rPr lang="en-US" sz="3200" b="1" dirty="0">
                <a:solidFill>
                  <a:srgbClr val="5B9BD5">
                    <a:lumMod val="50000"/>
                  </a:srgbClr>
                </a:solidFill>
                <a:latin typeface="Arial" pitchFamily="34" charset="0"/>
                <a:cs typeface="Arial" pitchFamily="34" charset="0"/>
              </a:rPr>
              <a:t>Sick leave is </a:t>
            </a:r>
            <a:r>
              <a:rPr lang="en-US" sz="3200" b="1" u="sng" dirty="0">
                <a:solidFill>
                  <a:srgbClr val="5B9BD5">
                    <a:lumMod val="50000"/>
                  </a:srgbClr>
                </a:solidFill>
                <a:latin typeface="Arial" pitchFamily="34" charset="0"/>
                <a:cs typeface="Arial" pitchFamily="34" charset="0"/>
              </a:rPr>
              <a:t>not</a:t>
            </a:r>
            <a:r>
              <a:rPr lang="en-US" sz="3200" b="1" dirty="0">
                <a:solidFill>
                  <a:srgbClr val="5B9BD5">
                    <a:lumMod val="50000"/>
                  </a:srgbClr>
                </a:solidFill>
                <a:latin typeface="Arial" pitchFamily="34" charset="0"/>
                <a:cs typeface="Arial" pitchFamily="34" charset="0"/>
              </a:rPr>
              <a:t> creditable for establishing retirement </a:t>
            </a:r>
            <a:r>
              <a:rPr lang="en-US" sz="3200" b="1" u="sng" dirty="0">
                <a:solidFill>
                  <a:srgbClr val="5B9BD5">
                    <a:lumMod val="50000"/>
                  </a:srgbClr>
                </a:solidFill>
                <a:latin typeface="Arial" pitchFamily="34" charset="0"/>
                <a:cs typeface="Arial" pitchFamily="34" charset="0"/>
              </a:rPr>
              <a:t>eligibility  </a:t>
            </a:r>
          </a:p>
          <a:p>
            <a:pPr lvl="0">
              <a:spcAft>
                <a:spcPts val="1200"/>
              </a:spcAft>
            </a:pPr>
            <a:endParaRPr lang="en-US" sz="3200" b="1" u="sng" dirty="0">
              <a:solidFill>
                <a:srgbClr val="5B9BD5">
                  <a:lumMod val="50000"/>
                </a:srgbClr>
              </a:solidFill>
              <a:latin typeface="Arial" pitchFamily="34" charset="0"/>
              <a:cs typeface="Arial" pitchFamily="34" charset="0"/>
            </a:endParaRPr>
          </a:p>
          <a:p>
            <a:pPr>
              <a:spcAft>
                <a:spcPts val="1200"/>
              </a:spcAft>
            </a:pPr>
            <a:r>
              <a:rPr lang="en-US" sz="3200" b="1" dirty="0">
                <a:latin typeface="Arial" pitchFamily="34" charset="0"/>
                <a:cs typeface="Arial" pitchFamily="34" charset="0"/>
              </a:rPr>
              <a:t>Sick leave balance at retirement </a:t>
            </a:r>
            <a:r>
              <a:rPr lang="en-US" sz="3200" b="1" u="sng" dirty="0">
                <a:latin typeface="Arial" pitchFamily="34" charset="0"/>
                <a:cs typeface="Arial" pitchFamily="34" charset="0"/>
              </a:rPr>
              <a:t>is</a:t>
            </a:r>
            <a:r>
              <a:rPr lang="en-US" sz="3200" b="1" dirty="0">
                <a:latin typeface="Arial" pitchFamily="34" charset="0"/>
                <a:cs typeface="Arial" pitchFamily="34" charset="0"/>
              </a:rPr>
              <a:t> added to the length of service to calculate the </a:t>
            </a:r>
            <a:r>
              <a:rPr lang="en-US" sz="3200" b="1" u="sng" dirty="0">
                <a:latin typeface="Arial" pitchFamily="34" charset="0"/>
                <a:cs typeface="Arial" pitchFamily="34" charset="0"/>
              </a:rPr>
              <a:t>amount</a:t>
            </a:r>
            <a:r>
              <a:rPr lang="en-US" sz="3200" b="1" dirty="0">
                <a:latin typeface="Arial" pitchFamily="34" charset="0"/>
                <a:cs typeface="Arial" pitchFamily="34" charset="0"/>
              </a:rPr>
              <a:t> of an immediate annuity</a:t>
            </a:r>
          </a:p>
          <a:p>
            <a:pPr>
              <a:spcAft>
                <a:spcPts val="1200"/>
              </a:spcAft>
            </a:pPr>
            <a:endParaRPr lang="en-US" sz="2800" b="1" dirty="0">
              <a:latin typeface="Arial" pitchFamily="34" charset="0"/>
              <a:cs typeface="Arial" pitchFamily="34" charset="0"/>
            </a:endParaRPr>
          </a:p>
          <a:p>
            <a:endParaRPr lang="en-US" sz="3200" b="1"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10</a:t>
            </a:fld>
            <a:endParaRPr lang="en-US" dirty="0">
              <a:solidFill>
                <a:prstClr val="black">
                  <a:tint val="75000"/>
                </a:prstClr>
              </a:solidFill>
            </a:endParaRPr>
          </a:p>
        </p:txBody>
      </p:sp>
    </p:spTree>
    <p:extLst>
      <p:ext uri="{BB962C8B-B14F-4D97-AF65-F5344CB8AC3E}">
        <p14:creationId xmlns:p14="http://schemas.microsoft.com/office/powerpoint/2010/main" val="33361490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203350" y="301733"/>
            <a:ext cx="5734800" cy="763600"/>
          </a:xfrm>
          <a:prstGeom prst="rect">
            <a:avLst/>
          </a:prstGeom>
        </p:spPr>
        <p:txBody>
          <a:bodyPr lIns="91425" tIns="91425" rIns="91425" bIns="91425" anchor="t" anchorCtr="0">
            <a:noAutofit/>
          </a:bodyPr>
          <a:lstStyle/>
          <a:p>
            <a:pPr lvl="0" algn="ctr" rtl="0">
              <a:spcBef>
                <a:spcPts val="0"/>
              </a:spcBef>
              <a:buNone/>
            </a:pPr>
            <a:r>
              <a:rPr lang="en" sz="4100" b="1">
                <a:solidFill>
                  <a:srgbClr val="6AA84F"/>
                </a:solidFill>
              </a:rPr>
              <a:t>Alternatives</a:t>
            </a:r>
          </a:p>
        </p:txBody>
      </p:sp>
      <p:sp>
        <p:nvSpPr>
          <p:cNvPr id="98" name="Shape 98"/>
          <p:cNvSpPr txBox="1">
            <a:spLocks noGrp="1"/>
          </p:cNvSpPr>
          <p:nvPr>
            <p:ph type="body" idx="1"/>
          </p:nvPr>
        </p:nvSpPr>
        <p:spPr>
          <a:xfrm>
            <a:off x="2130750" y="1185333"/>
            <a:ext cx="6731100" cy="4916000"/>
          </a:xfrm>
          <a:prstGeom prst="rect">
            <a:avLst/>
          </a:prstGeom>
        </p:spPr>
        <p:txBody>
          <a:bodyPr lIns="91425" tIns="91425" rIns="91425" bIns="91425" anchor="t" anchorCtr="0">
            <a:noAutofit/>
          </a:bodyPr>
          <a:lstStyle/>
          <a:p>
            <a:pPr marL="914400" lvl="0" indent="-431800" rtl="0">
              <a:lnSpc>
                <a:spcPct val="100000"/>
              </a:lnSpc>
              <a:spcBef>
                <a:spcPts val="0"/>
              </a:spcBef>
              <a:spcAft>
                <a:spcPts val="0"/>
              </a:spcAft>
              <a:buClr>
                <a:srgbClr val="FF0000"/>
              </a:buClr>
              <a:buSzPct val="91428"/>
              <a:buChar char="★"/>
            </a:pPr>
            <a:r>
              <a:rPr lang="en" sz="3500" b="1" dirty="0">
                <a:solidFill>
                  <a:srgbClr val="FF0000"/>
                </a:solidFill>
              </a:rPr>
              <a:t>Stay Active - walk, etc.</a:t>
            </a:r>
          </a:p>
          <a:p>
            <a:pPr marL="914400" lvl="0" indent="-450850" rtl="0">
              <a:lnSpc>
                <a:spcPct val="100000"/>
              </a:lnSpc>
              <a:spcBef>
                <a:spcPts val="0"/>
              </a:spcBef>
              <a:spcAft>
                <a:spcPts val="0"/>
              </a:spcAft>
              <a:buClr>
                <a:srgbClr val="38761D"/>
              </a:buClr>
              <a:buSzPct val="100000"/>
              <a:buChar char="★"/>
            </a:pPr>
            <a:r>
              <a:rPr lang="en" sz="3500" b="1" dirty="0">
                <a:solidFill>
                  <a:srgbClr val="38761D"/>
                </a:solidFill>
              </a:rPr>
              <a:t>Get a part-time job - </a:t>
            </a:r>
          </a:p>
          <a:p>
            <a:pPr marL="1371600" lvl="0" indent="457200" rtl="0">
              <a:lnSpc>
                <a:spcPct val="100000"/>
              </a:lnSpc>
              <a:spcBef>
                <a:spcPts val="0"/>
              </a:spcBef>
              <a:spcAft>
                <a:spcPts val="0"/>
              </a:spcAft>
              <a:buNone/>
            </a:pPr>
            <a:r>
              <a:rPr lang="en" sz="3500" b="1" dirty="0">
                <a:solidFill>
                  <a:srgbClr val="38761D"/>
                </a:solidFill>
              </a:rPr>
              <a:t>increases income</a:t>
            </a:r>
          </a:p>
          <a:p>
            <a:pPr marL="914400" lvl="0" indent="-450850" rtl="0">
              <a:lnSpc>
                <a:spcPct val="100000"/>
              </a:lnSpc>
              <a:spcBef>
                <a:spcPts val="0"/>
              </a:spcBef>
              <a:spcAft>
                <a:spcPts val="0"/>
              </a:spcAft>
              <a:buClr>
                <a:srgbClr val="FF9900"/>
              </a:buClr>
              <a:buSzPct val="100000"/>
              <a:buChar char="★"/>
            </a:pPr>
            <a:r>
              <a:rPr lang="en" sz="3500" b="1" dirty="0">
                <a:solidFill>
                  <a:srgbClr val="FF9900"/>
                </a:solidFill>
              </a:rPr>
              <a:t>Do volunteer work</a:t>
            </a:r>
          </a:p>
          <a:p>
            <a:pPr marL="914400" lvl="0" indent="-450850" rtl="0">
              <a:lnSpc>
                <a:spcPct val="100000"/>
              </a:lnSpc>
              <a:spcBef>
                <a:spcPts val="0"/>
              </a:spcBef>
              <a:spcAft>
                <a:spcPts val="0"/>
              </a:spcAft>
              <a:buClr>
                <a:srgbClr val="6AA84F"/>
              </a:buClr>
              <a:buSzPct val="100000"/>
              <a:buChar char="★"/>
            </a:pPr>
            <a:r>
              <a:rPr lang="en" sz="3500" b="1" dirty="0">
                <a:solidFill>
                  <a:srgbClr val="6AA84F"/>
                </a:solidFill>
              </a:rPr>
              <a:t>Join an organization - Elks,      K of C, Moose, </a:t>
            </a:r>
          </a:p>
          <a:p>
            <a:pPr marL="457200" lvl="0" indent="457200" rtl="0">
              <a:lnSpc>
                <a:spcPct val="100000"/>
              </a:lnSpc>
              <a:spcBef>
                <a:spcPts val="0"/>
              </a:spcBef>
              <a:spcAft>
                <a:spcPts val="0"/>
              </a:spcAft>
              <a:buNone/>
            </a:pPr>
            <a:r>
              <a:rPr lang="en" sz="3500" b="1" dirty="0">
                <a:solidFill>
                  <a:srgbClr val="6AA84F"/>
                </a:solidFill>
              </a:rPr>
              <a:t>VFW, etc.</a:t>
            </a:r>
          </a:p>
          <a:p>
            <a:pPr lvl="0" rtl="0">
              <a:lnSpc>
                <a:spcPct val="100000"/>
              </a:lnSpc>
              <a:spcBef>
                <a:spcPts val="0"/>
              </a:spcBef>
              <a:spcAft>
                <a:spcPts val="0"/>
              </a:spcAft>
              <a:buNone/>
            </a:pPr>
            <a:endParaRPr sz="3200"/>
          </a:p>
          <a:p>
            <a:pPr lvl="0" rtl="0">
              <a:lnSpc>
                <a:spcPct val="100000"/>
              </a:lnSpc>
              <a:spcBef>
                <a:spcPts val="0"/>
              </a:spcBef>
              <a:spcAft>
                <a:spcPts val="0"/>
              </a:spcAft>
              <a:buNone/>
            </a:pPr>
            <a:endParaRPr sz="3200"/>
          </a:p>
        </p:txBody>
      </p:sp>
      <p:pic>
        <p:nvPicPr>
          <p:cNvPr id="99" name="Shape 99"/>
          <p:cNvPicPr preferRelativeResize="0"/>
          <p:nvPr/>
        </p:nvPicPr>
        <p:blipFill>
          <a:blip r:embed="rId3">
            <a:alphaModFix/>
          </a:blip>
          <a:stretch>
            <a:fillRect/>
          </a:stretch>
        </p:blipFill>
        <p:spPr>
          <a:xfrm>
            <a:off x="68450" y="1899994"/>
            <a:ext cx="2298250" cy="1756567"/>
          </a:xfrm>
          <a:prstGeom prst="rect">
            <a:avLst/>
          </a:prstGeom>
          <a:noFill/>
          <a:ln>
            <a:noFill/>
          </a:ln>
        </p:spPr>
      </p:pic>
      <p:pic>
        <p:nvPicPr>
          <p:cNvPr id="100" name="Shape 100"/>
          <p:cNvPicPr preferRelativeResize="0"/>
          <p:nvPr/>
        </p:nvPicPr>
        <p:blipFill>
          <a:blip r:embed="rId4" cstate="print">
            <a:alphaModFix/>
          </a:blip>
          <a:stretch>
            <a:fillRect/>
          </a:stretch>
        </p:blipFill>
        <p:spPr>
          <a:xfrm>
            <a:off x="7966451" y="527466"/>
            <a:ext cx="1029399" cy="1372532"/>
          </a:xfrm>
          <a:prstGeom prst="rect">
            <a:avLst/>
          </a:prstGeom>
          <a:noFill/>
          <a:ln>
            <a:noFill/>
          </a:ln>
        </p:spPr>
      </p:pic>
      <p:pic>
        <p:nvPicPr>
          <p:cNvPr id="101" name="Shape 101"/>
          <p:cNvPicPr preferRelativeResize="0"/>
          <p:nvPr/>
        </p:nvPicPr>
        <p:blipFill>
          <a:blip r:embed="rId5">
            <a:alphaModFix/>
          </a:blip>
          <a:stretch>
            <a:fillRect/>
          </a:stretch>
        </p:blipFill>
        <p:spPr>
          <a:xfrm>
            <a:off x="179255" y="3858257"/>
            <a:ext cx="2076624" cy="1167700"/>
          </a:xfrm>
          <a:prstGeom prst="rect">
            <a:avLst/>
          </a:prstGeom>
          <a:noFill/>
          <a:ln>
            <a:noFill/>
          </a:ln>
        </p:spPr>
      </p:pic>
      <p:pic>
        <p:nvPicPr>
          <p:cNvPr id="102" name="Shape 102"/>
          <p:cNvPicPr preferRelativeResize="0"/>
          <p:nvPr/>
        </p:nvPicPr>
        <p:blipFill>
          <a:blip r:embed="rId6">
            <a:alphaModFix/>
          </a:blip>
          <a:stretch>
            <a:fillRect/>
          </a:stretch>
        </p:blipFill>
        <p:spPr>
          <a:xfrm>
            <a:off x="6995974" y="4847603"/>
            <a:ext cx="1865874" cy="189753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100050" y="412333"/>
            <a:ext cx="5777400" cy="763600"/>
          </a:xfrm>
          <a:prstGeom prst="rect">
            <a:avLst/>
          </a:prstGeom>
        </p:spPr>
        <p:txBody>
          <a:bodyPr lIns="91425" tIns="91425" rIns="91425" bIns="91425" anchor="t" anchorCtr="0">
            <a:noAutofit/>
          </a:bodyPr>
          <a:lstStyle/>
          <a:p>
            <a:pPr lvl="0" algn="ctr" rtl="0">
              <a:spcBef>
                <a:spcPts val="0"/>
              </a:spcBef>
              <a:buNone/>
            </a:pPr>
            <a:r>
              <a:rPr lang="en" sz="4100" b="1">
                <a:solidFill>
                  <a:srgbClr val="6AA84F"/>
                </a:solidFill>
              </a:rPr>
              <a:t>Alternatives</a:t>
            </a:r>
          </a:p>
        </p:txBody>
      </p:sp>
      <p:sp>
        <p:nvSpPr>
          <p:cNvPr id="108" name="Shape 108"/>
          <p:cNvSpPr txBox="1">
            <a:spLocks noGrp="1"/>
          </p:cNvSpPr>
          <p:nvPr>
            <p:ph type="body" idx="1"/>
          </p:nvPr>
        </p:nvSpPr>
        <p:spPr>
          <a:xfrm>
            <a:off x="2194250" y="1241800"/>
            <a:ext cx="5602200" cy="2991600"/>
          </a:xfrm>
          <a:prstGeom prst="rect">
            <a:avLst/>
          </a:prstGeom>
        </p:spPr>
        <p:txBody>
          <a:bodyPr lIns="91425" tIns="91425" rIns="91425" bIns="91425" anchor="t" anchorCtr="0">
            <a:noAutofit/>
          </a:bodyPr>
          <a:lstStyle/>
          <a:p>
            <a:pPr marL="914400" lvl="0" indent="-450850" rtl="0">
              <a:lnSpc>
                <a:spcPct val="100000"/>
              </a:lnSpc>
              <a:spcBef>
                <a:spcPts val="0"/>
              </a:spcBef>
              <a:spcAft>
                <a:spcPts val="0"/>
              </a:spcAft>
              <a:buClr>
                <a:srgbClr val="674EA7"/>
              </a:buClr>
              <a:buSzPct val="100000"/>
              <a:buChar char="★"/>
            </a:pPr>
            <a:r>
              <a:rPr lang="en" sz="3500" b="1">
                <a:solidFill>
                  <a:srgbClr val="674EA7"/>
                </a:solidFill>
              </a:rPr>
              <a:t>Develop a hobby - </a:t>
            </a:r>
          </a:p>
          <a:p>
            <a:pPr marL="1371600" lvl="1" indent="-450850" rtl="0">
              <a:lnSpc>
                <a:spcPct val="100000"/>
              </a:lnSpc>
              <a:spcBef>
                <a:spcPts val="0"/>
              </a:spcBef>
              <a:spcAft>
                <a:spcPts val="0"/>
              </a:spcAft>
              <a:buClr>
                <a:srgbClr val="674EA7"/>
              </a:buClr>
              <a:buSzPct val="100000"/>
              <a:buChar char="○"/>
            </a:pPr>
            <a:r>
              <a:rPr lang="en" sz="3500" b="1">
                <a:solidFill>
                  <a:srgbClr val="674EA7"/>
                </a:solidFill>
              </a:rPr>
              <a:t>Gardening </a:t>
            </a:r>
          </a:p>
          <a:p>
            <a:pPr marL="1371600" lvl="1" indent="-450850" rtl="0">
              <a:lnSpc>
                <a:spcPct val="100000"/>
              </a:lnSpc>
              <a:spcBef>
                <a:spcPts val="0"/>
              </a:spcBef>
              <a:spcAft>
                <a:spcPts val="0"/>
              </a:spcAft>
              <a:buClr>
                <a:srgbClr val="674EA7"/>
              </a:buClr>
              <a:buSzPct val="100000"/>
              <a:buChar char="○"/>
            </a:pPr>
            <a:r>
              <a:rPr lang="en" sz="3500" b="1">
                <a:solidFill>
                  <a:srgbClr val="674EA7"/>
                </a:solidFill>
              </a:rPr>
              <a:t>Golf </a:t>
            </a:r>
          </a:p>
          <a:p>
            <a:pPr marL="1371600" lvl="1" indent="-450850" rtl="0">
              <a:lnSpc>
                <a:spcPct val="100000"/>
              </a:lnSpc>
              <a:spcBef>
                <a:spcPts val="0"/>
              </a:spcBef>
              <a:spcAft>
                <a:spcPts val="0"/>
              </a:spcAft>
              <a:buClr>
                <a:srgbClr val="674EA7"/>
              </a:buClr>
              <a:buSzPct val="100000"/>
              <a:buChar char="○"/>
            </a:pPr>
            <a:r>
              <a:rPr lang="en" sz="3500" b="1">
                <a:solidFill>
                  <a:srgbClr val="674EA7"/>
                </a:solidFill>
              </a:rPr>
              <a:t>Bocci…..</a:t>
            </a:r>
          </a:p>
          <a:p>
            <a:pPr lvl="0" rtl="0">
              <a:lnSpc>
                <a:spcPct val="100000"/>
              </a:lnSpc>
              <a:spcBef>
                <a:spcPts val="0"/>
              </a:spcBef>
              <a:spcAft>
                <a:spcPts val="0"/>
              </a:spcAft>
              <a:buNone/>
            </a:pPr>
            <a:endParaRPr sz="3200"/>
          </a:p>
        </p:txBody>
      </p:sp>
      <p:pic>
        <p:nvPicPr>
          <p:cNvPr id="109" name="Shape 109"/>
          <p:cNvPicPr preferRelativeResize="0"/>
          <p:nvPr/>
        </p:nvPicPr>
        <p:blipFill>
          <a:blip r:embed="rId3" cstate="print">
            <a:alphaModFix/>
          </a:blip>
          <a:stretch>
            <a:fillRect/>
          </a:stretch>
        </p:blipFill>
        <p:spPr>
          <a:xfrm>
            <a:off x="297600" y="4139334"/>
            <a:ext cx="2443626" cy="2177735"/>
          </a:xfrm>
          <a:prstGeom prst="rect">
            <a:avLst/>
          </a:prstGeom>
          <a:noFill/>
          <a:ln>
            <a:noFill/>
          </a:ln>
        </p:spPr>
      </p:pic>
      <p:pic>
        <p:nvPicPr>
          <p:cNvPr id="110" name="Shape 110"/>
          <p:cNvPicPr preferRelativeResize="0"/>
          <p:nvPr/>
        </p:nvPicPr>
        <p:blipFill>
          <a:blip r:embed="rId4">
            <a:alphaModFix/>
          </a:blip>
          <a:stretch>
            <a:fillRect/>
          </a:stretch>
        </p:blipFill>
        <p:spPr>
          <a:xfrm>
            <a:off x="5983000" y="2135733"/>
            <a:ext cx="2679975" cy="2342199"/>
          </a:xfrm>
          <a:prstGeom prst="rect">
            <a:avLst/>
          </a:prstGeom>
          <a:noFill/>
          <a:ln>
            <a:noFill/>
          </a:ln>
        </p:spPr>
      </p:pic>
      <p:sp>
        <p:nvSpPr>
          <p:cNvPr id="111" name="Shape 111"/>
          <p:cNvSpPr txBox="1"/>
          <p:nvPr/>
        </p:nvSpPr>
        <p:spPr>
          <a:xfrm>
            <a:off x="2490625" y="4477933"/>
            <a:ext cx="5870100" cy="2177600"/>
          </a:xfrm>
          <a:prstGeom prst="rect">
            <a:avLst/>
          </a:prstGeom>
          <a:noFill/>
          <a:ln>
            <a:noFill/>
          </a:ln>
        </p:spPr>
        <p:txBody>
          <a:bodyPr lIns="91425" tIns="91425" rIns="91425" bIns="91425" anchor="ctr" anchorCtr="0">
            <a:noAutofit/>
          </a:bodyPr>
          <a:lstStyle/>
          <a:p>
            <a:pPr marL="914400" lvl="0" indent="-450850" rtl="0">
              <a:spcBef>
                <a:spcPts val="0"/>
              </a:spcBef>
              <a:buClr>
                <a:srgbClr val="E69138"/>
              </a:buClr>
              <a:buSzPct val="100000"/>
              <a:buChar char="★"/>
            </a:pPr>
            <a:r>
              <a:rPr lang="en" sz="3500" b="1">
                <a:solidFill>
                  <a:srgbClr val="E69138"/>
                </a:solidFill>
              </a:rPr>
              <a:t>Join a senior group - </a:t>
            </a:r>
          </a:p>
          <a:p>
            <a:pPr marL="1371600" lvl="1" indent="-450850" rtl="0">
              <a:spcBef>
                <a:spcPts val="0"/>
              </a:spcBef>
              <a:buClr>
                <a:srgbClr val="E69138"/>
              </a:buClr>
              <a:buSzPct val="100000"/>
              <a:buChar char="○"/>
            </a:pPr>
            <a:r>
              <a:rPr lang="en" sz="3500" b="1">
                <a:solidFill>
                  <a:srgbClr val="E69138"/>
                </a:solidFill>
              </a:rPr>
              <a:t>ROMEOs</a:t>
            </a:r>
          </a:p>
          <a:p>
            <a:pPr marL="1371600" lvl="1" indent="-450850" rtl="0">
              <a:spcBef>
                <a:spcPts val="0"/>
              </a:spcBef>
              <a:buClr>
                <a:srgbClr val="E69138"/>
              </a:buClr>
              <a:buSzPct val="100000"/>
              <a:buChar char="○"/>
            </a:pPr>
            <a:r>
              <a:rPr lang="en" sz="3500" b="1">
                <a:solidFill>
                  <a:srgbClr val="E69138"/>
                </a:solidFill>
              </a:rPr>
              <a:t>Red Hats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38700" y="217067"/>
            <a:ext cx="8520600" cy="763600"/>
          </a:xfrm>
          <a:prstGeom prst="rect">
            <a:avLst/>
          </a:prstGeom>
          <a:ln>
            <a:noFill/>
          </a:ln>
        </p:spPr>
        <p:txBody>
          <a:bodyPr lIns="91425" tIns="91425" rIns="91425" bIns="91425" anchor="t" anchorCtr="0">
            <a:noAutofit/>
          </a:bodyPr>
          <a:lstStyle/>
          <a:p>
            <a:pPr lvl="0" algn="ctr" rtl="0">
              <a:spcBef>
                <a:spcPts val="0"/>
              </a:spcBef>
              <a:buNone/>
            </a:pPr>
            <a:r>
              <a:rPr lang="en" sz="4100" b="1">
                <a:solidFill>
                  <a:srgbClr val="000000"/>
                </a:solidFill>
              </a:rPr>
              <a:t>Main Concerns</a:t>
            </a:r>
          </a:p>
        </p:txBody>
      </p:sp>
      <p:sp>
        <p:nvSpPr>
          <p:cNvPr id="117" name="Shape 117"/>
          <p:cNvSpPr txBox="1">
            <a:spLocks noGrp="1"/>
          </p:cNvSpPr>
          <p:nvPr>
            <p:ph type="body" idx="1"/>
          </p:nvPr>
        </p:nvSpPr>
        <p:spPr>
          <a:xfrm>
            <a:off x="476200" y="1175967"/>
            <a:ext cx="8445600" cy="4916000"/>
          </a:xfrm>
          <a:prstGeom prst="rect">
            <a:avLst/>
          </a:prstGeom>
        </p:spPr>
        <p:txBody>
          <a:bodyPr lIns="91425" tIns="91425" rIns="91425" bIns="91425" anchor="t" anchorCtr="0">
            <a:noAutofit/>
          </a:bodyPr>
          <a:lstStyle/>
          <a:p>
            <a:pPr marL="914400" lvl="0" indent="-431800" rtl="0">
              <a:lnSpc>
                <a:spcPct val="100000"/>
              </a:lnSpc>
              <a:spcBef>
                <a:spcPts val="0"/>
              </a:spcBef>
              <a:spcAft>
                <a:spcPts val="1000"/>
              </a:spcAft>
              <a:buSzPct val="100000"/>
              <a:buChar char="➢"/>
            </a:pPr>
            <a:r>
              <a:rPr lang="en" sz="3200" b="1"/>
              <a:t>Health</a:t>
            </a:r>
          </a:p>
          <a:p>
            <a:pPr marL="914400" marR="0" lvl="0" indent="-431800" algn="l" rtl="0">
              <a:lnSpc>
                <a:spcPct val="100000"/>
              </a:lnSpc>
              <a:spcBef>
                <a:spcPts val="0"/>
              </a:spcBef>
              <a:spcAft>
                <a:spcPts val="1000"/>
              </a:spcAft>
              <a:buClr>
                <a:schemeClr val="dk2"/>
              </a:buClr>
              <a:buSzPct val="100000"/>
              <a:buFont typeface="Arial"/>
              <a:buChar char="➢"/>
            </a:pPr>
            <a:r>
              <a:rPr lang="en" sz="3200" b="1"/>
              <a:t>Hospitalization</a:t>
            </a:r>
          </a:p>
          <a:p>
            <a:pPr marL="1371600" marR="0" lvl="1" indent="-431800" algn="l" rtl="0">
              <a:lnSpc>
                <a:spcPct val="100000"/>
              </a:lnSpc>
              <a:spcBef>
                <a:spcPts val="0"/>
              </a:spcBef>
              <a:spcAft>
                <a:spcPts val="1000"/>
              </a:spcAft>
              <a:buSzPct val="100000"/>
              <a:buChar char="○"/>
            </a:pPr>
            <a:r>
              <a:rPr lang="en" sz="3200" b="1"/>
              <a:t>5 years in Federal plan</a:t>
            </a:r>
          </a:p>
          <a:p>
            <a:pPr marL="914400" marR="0" lvl="0" indent="-431800" algn="l" rtl="0">
              <a:lnSpc>
                <a:spcPct val="100000"/>
              </a:lnSpc>
              <a:spcBef>
                <a:spcPts val="0"/>
              </a:spcBef>
              <a:spcAft>
                <a:spcPts val="1000"/>
              </a:spcAft>
              <a:buSzPct val="100000"/>
              <a:buChar char="➢"/>
            </a:pPr>
            <a:r>
              <a:rPr lang="en" sz="3200" b="1"/>
              <a:t>Where to live - Should you move?</a:t>
            </a:r>
          </a:p>
          <a:p>
            <a:pPr marL="914400" marR="0" lvl="0" indent="-431800" algn="l" rtl="0">
              <a:lnSpc>
                <a:spcPct val="100000"/>
              </a:lnSpc>
              <a:spcBef>
                <a:spcPts val="0"/>
              </a:spcBef>
              <a:spcAft>
                <a:spcPts val="1000"/>
              </a:spcAft>
              <a:buSzPct val="100000"/>
              <a:buChar char="➢"/>
            </a:pPr>
            <a:r>
              <a:rPr lang="en" sz="3200" b="1"/>
              <a:t>Medicare Part B</a:t>
            </a:r>
          </a:p>
        </p:txBody>
      </p:sp>
      <p:pic>
        <p:nvPicPr>
          <p:cNvPr id="118" name="Shape 118"/>
          <p:cNvPicPr preferRelativeResize="0"/>
          <p:nvPr/>
        </p:nvPicPr>
        <p:blipFill>
          <a:blip r:embed="rId3">
            <a:alphaModFix/>
          </a:blip>
          <a:stretch>
            <a:fillRect/>
          </a:stretch>
        </p:blipFill>
        <p:spPr>
          <a:xfrm>
            <a:off x="6809900" y="301733"/>
            <a:ext cx="2030800" cy="3502000"/>
          </a:xfrm>
          <a:prstGeom prst="rect">
            <a:avLst/>
          </a:prstGeom>
          <a:noFill/>
          <a:ln>
            <a:noFill/>
          </a:ln>
        </p:spPr>
      </p:pic>
      <p:pic>
        <p:nvPicPr>
          <p:cNvPr id="119" name="Shape 119"/>
          <p:cNvPicPr preferRelativeResize="0"/>
          <p:nvPr/>
        </p:nvPicPr>
        <p:blipFill rotWithShape="1">
          <a:blip r:embed="rId4" cstate="print">
            <a:alphaModFix/>
          </a:blip>
          <a:srcRect l="15030" t="3400" r="5357"/>
          <a:stretch/>
        </p:blipFill>
        <p:spPr>
          <a:xfrm>
            <a:off x="4988249" y="4974065"/>
            <a:ext cx="1869724" cy="17014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325225" y="178800"/>
            <a:ext cx="8550000" cy="6500400"/>
          </a:xfrm>
          <a:prstGeom prst="rect">
            <a:avLst/>
          </a:prstGeom>
        </p:spPr>
        <p:txBody>
          <a:bodyPr lIns="91425" tIns="91425" rIns="91425" bIns="91425" anchor="t" anchorCtr="0">
            <a:noAutofit/>
          </a:bodyPr>
          <a:lstStyle/>
          <a:p>
            <a:pPr lvl="0" algn="ctr" rtl="0">
              <a:spcBef>
                <a:spcPts val="0"/>
              </a:spcBef>
              <a:buNone/>
            </a:pPr>
            <a:endParaRPr sz="5000">
              <a:solidFill>
                <a:srgbClr val="F1C232"/>
              </a:solidFill>
            </a:endParaRPr>
          </a:p>
          <a:p>
            <a:pPr lvl="0" algn="ctr" rtl="0">
              <a:spcBef>
                <a:spcPts val="0"/>
              </a:spcBef>
              <a:spcAft>
                <a:spcPts val="0"/>
              </a:spcAft>
              <a:buNone/>
            </a:pPr>
            <a:r>
              <a:rPr lang="en" sz="3600"/>
              <a:t> </a:t>
            </a:r>
          </a:p>
          <a:p>
            <a:pPr lvl="0" algn="ctr">
              <a:spcBef>
                <a:spcPts val="0"/>
              </a:spcBef>
              <a:buNone/>
            </a:pPr>
            <a:endParaRPr/>
          </a:p>
        </p:txBody>
      </p:sp>
      <p:pic>
        <p:nvPicPr>
          <p:cNvPr id="125" name="Shape 125"/>
          <p:cNvPicPr preferRelativeResize="0"/>
          <p:nvPr/>
        </p:nvPicPr>
        <p:blipFill>
          <a:blip r:embed="rId3">
            <a:alphaModFix/>
          </a:blip>
          <a:stretch>
            <a:fillRect/>
          </a:stretch>
        </p:blipFill>
        <p:spPr>
          <a:xfrm>
            <a:off x="363001" y="3950534"/>
            <a:ext cx="2332225" cy="2058500"/>
          </a:xfrm>
          <a:prstGeom prst="rect">
            <a:avLst/>
          </a:prstGeom>
          <a:noFill/>
          <a:ln>
            <a:noFill/>
          </a:ln>
        </p:spPr>
      </p:pic>
      <p:sp>
        <p:nvSpPr>
          <p:cNvPr id="126" name="Shape 126"/>
          <p:cNvSpPr txBox="1"/>
          <p:nvPr/>
        </p:nvSpPr>
        <p:spPr>
          <a:xfrm>
            <a:off x="2243675" y="244600"/>
            <a:ext cx="5037600" cy="1392400"/>
          </a:xfrm>
          <a:prstGeom prst="rect">
            <a:avLst/>
          </a:prstGeom>
          <a:solidFill>
            <a:srgbClr val="FF0000"/>
          </a:solidFill>
          <a:ln>
            <a:noFill/>
          </a:ln>
        </p:spPr>
        <p:txBody>
          <a:bodyPr lIns="91425" tIns="91425" rIns="91425" bIns="91425" anchor="t" anchorCtr="0">
            <a:noAutofit/>
          </a:bodyPr>
          <a:lstStyle/>
          <a:p>
            <a:pPr lvl="0" algn="ctr" rtl="0">
              <a:lnSpc>
                <a:spcPct val="115000"/>
              </a:lnSpc>
              <a:spcBef>
                <a:spcPts val="0"/>
              </a:spcBef>
              <a:spcAft>
                <a:spcPts val="1600"/>
              </a:spcAft>
              <a:buClr>
                <a:schemeClr val="dk1"/>
              </a:buClr>
              <a:buSzPct val="25000"/>
              <a:buFont typeface="Arial"/>
              <a:buNone/>
            </a:pPr>
            <a:r>
              <a:rPr lang="en" sz="5000">
                <a:solidFill>
                  <a:srgbClr val="F1C232"/>
                </a:solidFill>
              </a:rPr>
              <a:t>RETIREMENT</a:t>
            </a:r>
          </a:p>
        </p:txBody>
      </p:sp>
      <p:sp>
        <p:nvSpPr>
          <p:cNvPr id="127" name="Shape 127"/>
          <p:cNvSpPr txBox="1"/>
          <p:nvPr/>
        </p:nvSpPr>
        <p:spPr>
          <a:xfrm>
            <a:off x="2582325" y="4402067"/>
            <a:ext cx="6484200" cy="1317600"/>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Clr>
                <a:schemeClr val="dk1"/>
              </a:buClr>
              <a:buSzPct val="33333"/>
              <a:buFont typeface="Arial"/>
              <a:buNone/>
            </a:pPr>
            <a:r>
              <a:rPr lang="en" sz="3300">
                <a:solidFill>
                  <a:schemeClr val="dk2"/>
                </a:solidFill>
                <a:highlight>
                  <a:srgbClr val="6D9EEB"/>
                </a:highlight>
              </a:rPr>
              <a:t>It </a:t>
            </a:r>
            <a:r>
              <a:rPr lang="en" sz="3300" b="1">
                <a:solidFill>
                  <a:schemeClr val="dk2"/>
                </a:solidFill>
                <a:highlight>
                  <a:srgbClr val="6D9EEB"/>
                </a:highlight>
              </a:rPr>
              <a:t>CAN BE</a:t>
            </a:r>
            <a:r>
              <a:rPr lang="en" sz="3300">
                <a:solidFill>
                  <a:schemeClr val="dk2"/>
                </a:solidFill>
                <a:highlight>
                  <a:srgbClr val="6D9EEB"/>
                </a:highlight>
              </a:rPr>
              <a:t> the </a:t>
            </a:r>
            <a:r>
              <a:rPr lang="en" sz="3300" b="1">
                <a:solidFill>
                  <a:srgbClr val="F1C232"/>
                </a:solidFill>
                <a:highlight>
                  <a:srgbClr val="6D9EEB"/>
                </a:highlight>
              </a:rPr>
              <a:t>GOLDEN</a:t>
            </a:r>
            <a:r>
              <a:rPr lang="en" sz="3300" b="1">
                <a:solidFill>
                  <a:schemeClr val="dk2"/>
                </a:solidFill>
                <a:highlight>
                  <a:srgbClr val="6D9EEB"/>
                </a:highlight>
              </a:rPr>
              <a:t> YEARS</a:t>
            </a:r>
          </a:p>
        </p:txBody>
      </p:sp>
      <p:pic>
        <p:nvPicPr>
          <p:cNvPr id="128" name="Shape 128"/>
          <p:cNvPicPr preferRelativeResize="0"/>
          <p:nvPr/>
        </p:nvPicPr>
        <p:blipFill rotWithShape="1">
          <a:blip r:embed="rId4" cstate="print">
            <a:alphaModFix/>
          </a:blip>
          <a:srcRect l="49907" b="33470"/>
          <a:stretch/>
        </p:blipFill>
        <p:spPr>
          <a:xfrm>
            <a:off x="7192325" y="1862201"/>
            <a:ext cx="1577775" cy="1863135"/>
          </a:xfrm>
          <a:prstGeom prst="rect">
            <a:avLst/>
          </a:prstGeom>
          <a:noFill/>
          <a:ln>
            <a:noFill/>
          </a:ln>
        </p:spPr>
      </p:pic>
      <p:sp>
        <p:nvSpPr>
          <p:cNvPr id="129" name="Shape 129"/>
          <p:cNvSpPr txBox="1"/>
          <p:nvPr/>
        </p:nvSpPr>
        <p:spPr>
          <a:xfrm>
            <a:off x="1912300" y="1937933"/>
            <a:ext cx="5037600" cy="1787600"/>
          </a:xfrm>
          <a:prstGeom prst="rect">
            <a:avLst/>
          </a:prstGeom>
          <a:solidFill>
            <a:srgbClr val="FFE599"/>
          </a:solidFill>
          <a:ln>
            <a:noFill/>
          </a:ln>
        </p:spPr>
        <p:txBody>
          <a:bodyPr lIns="91425" tIns="91425" rIns="91425" bIns="91425" anchor="t" anchorCtr="0">
            <a:noAutofit/>
          </a:bodyPr>
          <a:lstStyle/>
          <a:p>
            <a:pPr lvl="0" algn="ctr" rtl="0">
              <a:lnSpc>
                <a:spcPct val="115000"/>
              </a:lnSpc>
              <a:spcBef>
                <a:spcPts val="0"/>
              </a:spcBef>
              <a:buClr>
                <a:schemeClr val="dk1"/>
              </a:buClr>
              <a:buSzPct val="32352"/>
              <a:buFont typeface="Arial"/>
              <a:buNone/>
            </a:pPr>
            <a:r>
              <a:rPr lang="en" sz="3400" b="1">
                <a:solidFill>
                  <a:schemeClr val="dk2"/>
                </a:solidFill>
              </a:rPr>
              <a:t>IT IS </a:t>
            </a:r>
            <a:r>
              <a:rPr lang="en" sz="3700">
                <a:solidFill>
                  <a:srgbClr val="FF0000"/>
                </a:solidFill>
                <a:latin typeface="Comic Sans MS"/>
                <a:ea typeface="Comic Sans MS"/>
                <a:cs typeface="Comic Sans MS"/>
                <a:sym typeface="Comic Sans MS"/>
              </a:rPr>
              <a:t>GREAT</a:t>
            </a:r>
          </a:p>
          <a:p>
            <a:pPr lvl="0" algn="ctr" rtl="0">
              <a:lnSpc>
                <a:spcPct val="115000"/>
              </a:lnSpc>
              <a:spcBef>
                <a:spcPts val="0"/>
              </a:spcBef>
              <a:buClr>
                <a:schemeClr val="dk1"/>
              </a:buClr>
              <a:buSzPct val="32352"/>
              <a:buFont typeface="Arial"/>
              <a:buNone/>
            </a:pPr>
            <a:r>
              <a:rPr lang="en" sz="3400" b="1">
                <a:solidFill>
                  <a:schemeClr val="dk2"/>
                </a:solidFill>
              </a:rPr>
              <a:t>But </a:t>
            </a:r>
            <a:r>
              <a:rPr lang="en" sz="3700" b="1" i="1">
                <a:solidFill>
                  <a:srgbClr val="6AA84F"/>
                </a:solidFill>
                <a:latin typeface="Comic Sans MS"/>
                <a:ea typeface="Comic Sans MS"/>
                <a:cs typeface="Comic Sans MS"/>
                <a:sym typeface="Comic Sans MS"/>
              </a:rPr>
              <a:t>PREPARE</a:t>
            </a:r>
            <a:r>
              <a:rPr lang="en" sz="3900" b="1" i="1">
                <a:solidFill>
                  <a:schemeClr val="dk2"/>
                </a:solidFill>
              </a:rPr>
              <a:t> </a:t>
            </a:r>
            <a:r>
              <a:rPr lang="en" sz="3400" b="1">
                <a:solidFill>
                  <a:schemeClr val="dk2"/>
                </a:solidFill>
              </a:rPr>
              <a:t>for it!</a:t>
            </a:r>
          </a:p>
        </p:txBody>
      </p:sp>
      <p:pic>
        <p:nvPicPr>
          <p:cNvPr id="130" name="Shape 130"/>
          <p:cNvPicPr preferRelativeResize="0"/>
          <p:nvPr/>
        </p:nvPicPr>
        <p:blipFill rotWithShape="1">
          <a:blip r:embed="rId5">
            <a:alphaModFix/>
          </a:blip>
          <a:srcRect l="11836" r="25799" b="7270"/>
          <a:stretch/>
        </p:blipFill>
        <p:spPr>
          <a:xfrm>
            <a:off x="155225" y="112867"/>
            <a:ext cx="1679225" cy="219989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BDD7928-7170-4C79-AD39-76FA5D59B8C9}" type="slidenum">
              <a:rPr lang="en-US" smtClean="0"/>
              <a:pPr>
                <a:defRPr/>
              </a:pPr>
              <a:t>104</a:t>
            </a:fld>
            <a:endParaRPr lang="en-US" dirty="0"/>
          </a:p>
        </p:txBody>
      </p:sp>
      <p:pic>
        <p:nvPicPr>
          <p:cNvPr id="7" name="Picture 6"/>
          <p:cNvPicPr>
            <a:picLocks noChangeAspect="1"/>
          </p:cNvPicPr>
          <p:nvPr/>
        </p:nvPicPr>
        <p:blipFill>
          <a:blip r:embed="rId2"/>
          <a:stretch>
            <a:fillRect/>
          </a:stretch>
        </p:blipFill>
        <p:spPr>
          <a:xfrm>
            <a:off x="1714500" y="61912"/>
            <a:ext cx="5715000" cy="6734175"/>
          </a:xfrm>
          <a:prstGeom prst="rect">
            <a:avLst/>
          </a:prstGeom>
        </p:spPr>
      </p:pic>
    </p:spTree>
    <p:extLst>
      <p:ext uri="{BB962C8B-B14F-4D97-AF65-F5344CB8AC3E}">
        <p14:creationId xmlns:p14="http://schemas.microsoft.com/office/powerpoint/2010/main" val="11436666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800" b="1" dirty="0">
                <a:latin typeface="Times New Roman" pitchFamily="18" charset="0"/>
                <a:cs typeface="Times New Roman" pitchFamily="18" charset="0"/>
              </a:rPr>
              <a:t>IN MEMORY OF CHARLIE CONNELL</a:t>
            </a:r>
            <a:br>
              <a:rPr lang="en-US" sz="3800" b="1" dirty="0">
                <a:latin typeface="Times New Roman" pitchFamily="18" charset="0"/>
                <a:cs typeface="Times New Roman" pitchFamily="18" charset="0"/>
              </a:rPr>
            </a:br>
            <a:r>
              <a:rPr lang="en-US" sz="3800" b="1" dirty="0">
                <a:latin typeface="Times New Roman" pitchFamily="18" charset="0"/>
                <a:cs typeface="Times New Roman" pitchFamily="18" charset="0"/>
              </a:rPr>
              <a:t>October 4, 1934 – January 18, 2018</a:t>
            </a:r>
            <a:br>
              <a:rPr lang="en-US" dirty="0"/>
            </a:br>
            <a:endParaRPr lang="en-US" dirty="0"/>
          </a:p>
        </p:txBody>
      </p:sp>
      <p:sp>
        <p:nvSpPr>
          <p:cNvPr id="4" name="Slide Number Placeholder 3"/>
          <p:cNvSpPr>
            <a:spLocks noGrp="1"/>
          </p:cNvSpPr>
          <p:nvPr>
            <p:ph type="sldNum" sz="quarter" idx="12"/>
          </p:nvPr>
        </p:nvSpPr>
        <p:spPr/>
        <p:txBody>
          <a:bodyPr/>
          <a:lstStyle/>
          <a:p>
            <a:pPr>
              <a:defRPr/>
            </a:pPr>
            <a:fld id="{CBDD7928-7170-4C79-AD39-76FA5D59B8C9}" type="slidenum">
              <a:rPr lang="en-US" smtClean="0"/>
              <a:pPr>
                <a:defRPr/>
              </a:pPr>
              <a:t>105</a:t>
            </a:fld>
            <a:endParaRPr lang="en-US" dirty="0"/>
          </a:p>
        </p:txBody>
      </p:sp>
      <p:pic>
        <p:nvPicPr>
          <p:cNvPr id="137218" name="Picture 2" descr="C:\Users\38 DS\Desktop\CharlieConnell.jpg"/>
          <p:cNvPicPr>
            <a:picLocks noGrp="1" noChangeAspect="1" noChangeArrowheads="1"/>
          </p:cNvPicPr>
          <p:nvPr>
            <p:ph idx="1"/>
          </p:nvPr>
        </p:nvPicPr>
        <p:blipFill>
          <a:blip r:embed="rId2"/>
          <a:srcRect/>
          <a:stretch>
            <a:fillRect/>
          </a:stretch>
        </p:blipFill>
        <p:spPr bwMode="auto">
          <a:xfrm>
            <a:off x="2554014" y="1902372"/>
            <a:ext cx="3888828" cy="3951889"/>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97233" y="258217"/>
            <a:ext cx="7696200" cy="1200329"/>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accent1">
                    <a:lumMod val="50000"/>
                  </a:schemeClr>
                </a:solidFill>
              </a:rPr>
              <a:t>Amount of Creditable Service: </a:t>
            </a:r>
          </a:p>
          <a:p>
            <a:pPr algn="ctr" eaLnBrk="0" hangingPunct="0"/>
            <a:r>
              <a:rPr lang="en-US" sz="3600" b="1" dirty="0">
                <a:solidFill>
                  <a:schemeClr val="accent1">
                    <a:lumMod val="50000"/>
                  </a:schemeClr>
                </a:solidFill>
              </a:rPr>
              <a:t>LWOP </a:t>
            </a:r>
            <a:r>
              <a:rPr lang="en-US" sz="3600" dirty="0">
                <a:solidFill>
                  <a:schemeClr val="accent1">
                    <a:lumMod val="50000"/>
                  </a:schemeClr>
                </a:solidFill>
              </a:rPr>
              <a:t>may reduce service credit</a:t>
            </a:r>
          </a:p>
        </p:txBody>
      </p:sp>
      <p:sp>
        <p:nvSpPr>
          <p:cNvPr id="20483" name="Rectangle 3"/>
          <p:cNvSpPr>
            <a:spLocks noChangeArrowheads="1"/>
          </p:cNvSpPr>
          <p:nvPr/>
        </p:nvSpPr>
        <p:spPr bwMode="auto">
          <a:xfrm>
            <a:off x="827327" y="1398602"/>
            <a:ext cx="8069537" cy="1446550"/>
          </a:xfrm>
          <a:prstGeom prst="rect">
            <a:avLst/>
          </a:prstGeom>
          <a:noFill/>
          <a:ln w="12700">
            <a:noFill/>
            <a:miter lim="800000"/>
            <a:headEnd type="none" w="sm" len="sm"/>
            <a:tailEnd type="none" w="sm" len="sm"/>
          </a:ln>
        </p:spPr>
        <p:txBody>
          <a:bodyPr wrap="square">
            <a:spAutoFit/>
          </a:bodyPr>
          <a:lstStyle/>
          <a:p>
            <a:pPr algn="ctr" eaLnBrk="0" hangingPunct="0"/>
            <a:endParaRPr lang="en-US" sz="3200" b="1" dirty="0">
              <a:solidFill>
                <a:schemeClr val="accent1">
                  <a:lumMod val="50000"/>
                </a:schemeClr>
              </a:solidFill>
            </a:endParaRPr>
          </a:p>
          <a:p>
            <a:pPr eaLnBrk="0" hangingPunct="0"/>
            <a:endParaRPr lang="en-US" sz="2400" b="1" dirty="0">
              <a:solidFill>
                <a:schemeClr val="accent1">
                  <a:lumMod val="50000"/>
                </a:schemeClr>
              </a:solidFill>
            </a:endParaRPr>
          </a:p>
          <a:p>
            <a:pPr algn="ctr" eaLnBrk="0" hangingPunct="0"/>
            <a:r>
              <a:rPr lang="en-US" sz="3200" b="1" dirty="0">
                <a:solidFill>
                  <a:schemeClr val="accent1">
                    <a:lumMod val="50000"/>
                  </a:schemeClr>
                </a:solidFill>
              </a:rPr>
              <a:t>	</a:t>
            </a:r>
          </a:p>
        </p:txBody>
      </p:sp>
      <p:sp>
        <p:nvSpPr>
          <p:cNvPr id="20484" name="Rectangle 4"/>
          <p:cNvSpPr>
            <a:spLocks noChangeArrowheads="1"/>
          </p:cNvSpPr>
          <p:nvPr/>
        </p:nvSpPr>
        <p:spPr bwMode="auto">
          <a:xfrm>
            <a:off x="823699" y="3041571"/>
            <a:ext cx="7569734" cy="892552"/>
          </a:xfrm>
          <a:prstGeom prst="rect">
            <a:avLst/>
          </a:prstGeom>
          <a:noFill/>
          <a:ln w="12700">
            <a:noFill/>
            <a:miter lim="800000"/>
            <a:headEnd type="none" w="sm" len="sm"/>
            <a:tailEnd type="none" w="sm" len="sm"/>
          </a:ln>
        </p:spPr>
        <p:txBody>
          <a:bodyPr wrap="square">
            <a:spAutoFit/>
          </a:bodyPr>
          <a:lstStyle/>
          <a:p>
            <a:pPr eaLnBrk="0" hangingPunct="0"/>
            <a:endParaRPr lang="en-US" sz="2400" b="1" dirty="0">
              <a:solidFill>
                <a:schemeClr val="accent1">
                  <a:lumMod val="50000"/>
                </a:schemeClr>
              </a:solidFill>
            </a:endParaRPr>
          </a:p>
          <a:p>
            <a:pPr eaLnBrk="0" hangingPunct="0"/>
            <a:endParaRPr lang="en-US" sz="2800" b="1" dirty="0">
              <a:solidFill>
                <a:schemeClr val="accent1">
                  <a:lumMod val="50000"/>
                </a:schemeClr>
              </a:solidFill>
            </a:endParaRPr>
          </a:p>
        </p:txBody>
      </p:sp>
      <p:sp>
        <p:nvSpPr>
          <p:cNvPr id="8" name="Slide Number Placeholder 7"/>
          <p:cNvSpPr>
            <a:spLocks noGrp="1"/>
          </p:cNvSpPr>
          <p:nvPr>
            <p:ph type="sldNum" sz="quarter" idx="12"/>
          </p:nvPr>
        </p:nvSpPr>
        <p:spPr/>
        <p:txBody>
          <a:bodyPr/>
          <a:lstStyle/>
          <a:p>
            <a:pPr>
              <a:defRPr/>
            </a:pPr>
            <a:fld id="{CBDD7928-7170-4C79-AD39-76FA5D59B8C9}" type="slidenum">
              <a:rPr lang="en-US" smtClean="0"/>
              <a:pPr>
                <a:defRPr/>
              </a:pPr>
              <a:t>11</a:t>
            </a:fld>
            <a:endParaRPr lang="en-US" dirty="0"/>
          </a:p>
        </p:txBody>
      </p:sp>
      <p:sp>
        <p:nvSpPr>
          <p:cNvPr id="7" name="Rectangle 6"/>
          <p:cNvSpPr/>
          <p:nvPr/>
        </p:nvSpPr>
        <p:spPr>
          <a:xfrm>
            <a:off x="160256" y="1498862"/>
            <a:ext cx="8870622" cy="5262979"/>
          </a:xfrm>
          <a:prstGeom prst="rect">
            <a:avLst/>
          </a:prstGeom>
        </p:spPr>
        <p:txBody>
          <a:bodyPr wrap="square">
            <a:spAutoFit/>
          </a:bodyPr>
          <a:lstStyle/>
          <a:p>
            <a:pPr eaLnBrk="0" hangingPunct="0"/>
            <a:r>
              <a:rPr lang="en-US" sz="2800" b="1" dirty="0">
                <a:solidFill>
                  <a:schemeClr val="accent1">
                    <a:lumMod val="50000"/>
                  </a:schemeClr>
                </a:solidFill>
              </a:rPr>
              <a:t>Cumulative LWOP </a:t>
            </a:r>
            <a:r>
              <a:rPr lang="en-US" sz="2800" b="1" i="1" u="sng" dirty="0">
                <a:solidFill>
                  <a:schemeClr val="accent1">
                    <a:lumMod val="50000"/>
                  </a:schemeClr>
                </a:solidFill>
              </a:rPr>
              <a:t>in excess of 6 months in a calendar year</a:t>
            </a:r>
            <a:r>
              <a:rPr lang="en-US" sz="2800" b="1" i="1" dirty="0">
                <a:solidFill>
                  <a:schemeClr val="accent1">
                    <a:lumMod val="50000"/>
                  </a:schemeClr>
                </a:solidFill>
              </a:rPr>
              <a:t> </a:t>
            </a:r>
            <a:r>
              <a:rPr lang="en-US" sz="2800" b="1" dirty="0">
                <a:solidFill>
                  <a:schemeClr val="accent1">
                    <a:lumMod val="50000"/>
                  </a:schemeClr>
                </a:solidFill>
              </a:rPr>
              <a:t>is not credited for eligibility or computation purposes.</a:t>
            </a:r>
          </a:p>
          <a:p>
            <a:pPr eaLnBrk="0" hangingPunct="0"/>
            <a:r>
              <a:rPr lang="en-US" sz="2800" dirty="0">
                <a:solidFill>
                  <a:schemeClr val="accent1">
                    <a:lumMod val="50000"/>
                  </a:schemeClr>
                </a:solidFill>
              </a:rPr>
              <a:t>In other words, the first six months of cumulative leave without pay per calendar year </a:t>
            </a:r>
            <a:r>
              <a:rPr lang="en-US" sz="2800" i="1" dirty="0">
                <a:solidFill>
                  <a:schemeClr val="accent1">
                    <a:lumMod val="50000"/>
                  </a:schemeClr>
                </a:solidFill>
              </a:rPr>
              <a:t>IS</a:t>
            </a:r>
            <a:r>
              <a:rPr lang="en-US" sz="2800" dirty="0">
                <a:solidFill>
                  <a:schemeClr val="accent1">
                    <a:lumMod val="50000"/>
                  </a:schemeClr>
                </a:solidFill>
              </a:rPr>
              <a:t> credited.</a:t>
            </a:r>
          </a:p>
          <a:p>
            <a:pPr eaLnBrk="0" hangingPunct="0"/>
            <a:endParaRPr lang="en-US" sz="2800" dirty="0">
              <a:solidFill>
                <a:schemeClr val="accent1">
                  <a:lumMod val="50000"/>
                </a:schemeClr>
              </a:solidFill>
            </a:endParaRPr>
          </a:p>
          <a:p>
            <a:pPr eaLnBrk="0" hangingPunct="0"/>
            <a:r>
              <a:rPr lang="en-US" sz="2800" dirty="0">
                <a:solidFill>
                  <a:schemeClr val="accent1">
                    <a:lumMod val="50000"/>
                  </a:schemeClr>
                </a:solidFill>
              </a:rPr>
              <a:t>Exceptions:  All Leave Without Pay is credited if the LWOP was due to an on-the-job injury and wage loss compensation was paid by OWCP, or LWOP is due to full-time union official employment and union pays employer contributions, or LWOP is due to military furlough</a:t>
            </a:r>
          </a:p>
        </p:txBody>
      </p:sp>
    </p:spTree>
    <p:extLst>
      <p:ext uri="{BB962C8B-B14F-4D97-AF65-F5344CB8AC3E}">
        <p14:creationId xmlns:p14="http://schemas.microsoft.com/office/powerpoint/2010/main" val="158655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64757" y="375755"/>
            <a:ext cx="8905103" cy="6324600"/>
          </a:xfrm>
        </p:spPr>
        <p:txBody>
          <a:bodyPr>
            <a:normAutofit/>
          </a:bodyPr>
          <a:lstStyle/>
          <a:p>
            <a:pPr marL="0" indent="0" algn="ctr">
              <a:buNone/>
            </a:pPr>
            <a:r>
              <a:rPr lang="en-US" sz="3600" b="1" dirty="0"/>
              <a:t>Amount of Creditable Service: </a:t>
            </a:r>
          </a:p>
          <a:p>
            <a:pPr marL="0" indent="0" algn="ctr">
              <a:buNone/>
            </a:pPr>
            <a:r>
              <a:rPr lang="en-US" sz="3600" b="1" dirty="0"/>
              <a:t>Proration for part time service</a:t>
            </a:r>
          </a:p>
          <a:p>
            <a:pPr marL="0" indent="0" algn="ctr">
              <a:buNone/>
            </a:pPr>
            <a:endParaRPr lang="en-US" sz="1400" dirty="0"/>
          </a:p>
          <a:p>
            <a:pPr marL="0" indent="0">
              <a:buNone/>
            </a:pPr>
            <a:r>
              <a:rPr lang="en-US" sz="2800" dirty="0"/>
              <a:t>•</a:t>
            </a:r>
            <a:r>
              <a:rPr lang="en-US" sz="2800" b="1" dirty="0"/>
              <a:t>In determining </a:t>
            </a:r>
            <a:r>
              <a:rPr lang="en-US" sz="2800" b="1" u="sng" dirty="0"/>
              <a:t>eligibility</a:t>
            </a:r>
            <a:r>
              <a:rPr lang="en-US" sz="2800" b="1" dirty="0"/>
              <a:t> to retire, part time service is creditable to the same extent as full-time service for both CSRS and FERS</a:t>
            </a:r>
          </a:p>
          <a:p>
            <a:pPr marL="0" indent="0">
              <a:buNone/>
            </a:pPr>
            <a:endParaRPr lang="en-US" sz="1400" b="1" dirty="0"/>
          </a:p>
          <a:p>
            <a:r>
              <a:rPr lang="en-US" sz="2800" b="1" dirty="0"/>
              <a:t>CSRS - part time service prior to 4/7/86 is treated as full time for annuity calculation</a:t>
            </a:r>
          </a:p>
          <a:p>
            <a:pPr marL="0" indent="0">
              <a:buNone/>
            </a:pPr>
            <a:endParaRPr lang="en-US" sz="1400" b="1" dirty="0"/>
          </a:p>
          <a:p>
            <a:pPr marL="0" indent="0">
              <a:buNone/>
            </a:pPr>
            <a:r>
              <a:rPr lang="en-US" sz="2800" b="1" dirty="0"/>
              <a:t>•CSRS - part time service on and after 4/7/86 is prorated for annuity calculation </a:t>
            </a:r>
          </a:p>
          <a:p>
            <a:pPr marL="0" indent="0">
              <a:buNone/>
            </a:pPr>
            <a:endParaRPr lang="en-US" sz="1400" b="1" dirty="0"/>
          </a:p>
          <a:p>
            <a:pPr marL="0" indent="0">
              <a:buNone/>
            </a:pPr>
            <a:r>
              <a:rPr lang="en-US" sz="2800" b="1" dirty="0"/>
              <a:t>•FERS – all part time service is prorated for annuity calculation</a:t>
            </a:r>
          </a:p>
        </p:txBody>
      </p:sp>
      <p:sp>
        <p:nvSpPr>
          <p:cNvPr id="3" name="Slide Number Placeholder 2"/>
          <p:cNvSpPr>
            <a:spLocks noGrp="1"/>
          </p:cNvSpPr>
          <p:nvPr>
            <p:ph type="sldNum" sz="quarter" idx="4294967295"/>
          </p:nvPr>
        </p:nvSpPr>
        <p:spPr>
          <a:xfrm>
            <a:off x="6457950" y="6356351"/>
            <a:ext cx="2057400" cy="365125"/>
          </a:xfrm>
          <a:prstGeom prst="rect">
            <a:avLst/>
          </a:prstGeom>
        </p:spPr>
        <p:txBody>
          <a:bodyPr/>
          <a:lstStyle/>
          <a:p>
            <a:pPr>
              <a:defRPr/>
            </a:pPr>
            <a:fld id="{AB8A7E8B-98FB-4D3F-ABA6-8B31D0FDF1A9}" type="slidenum">
              <a:rPr lang="en-US" smtClean="0"/>
              <a:pPr>
                <a:defRPr/>
              </a:pPr>
              <a:t>12</a:t>
            </a:fld>
            <a:endParaRPr lang="en-US" dirty="0"/>
          </a:p>
        </p:txBody>
      </p:sp>
    </p:spTree>
    <p:extLst>
      <p:ext uri="{BB962C8B-B14F-4D97-AF65-F5344CB8AC3E}">
        <p14:creationId xmlns:p14="http://schemas.microsoft.com/office/powerpoint/2010/main" val="1771087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85384" y="540654"/>
            <a:ext cx="7391400" cy="808038"/>
          </a:xfrm>
        </p:spPr>
        <p:txBody>
          <a:bodyPr anchor="t">
            <a:normAutofit/>
          </a:bodyPr>
          <a:lstStyle/>
          <a:p>
            <a:pPr algn="ctr" eaLnBrk="1" hangingPunct="1"/>
            <a:r>
              <a:rPr lang="en-US" sz="4000" b="1" dirty="0">
                <a:latin typeface="+mn-lt"/>
              </a:rPr>
              <a:t>Crediting Military Service</a:t>
            </a:r>
          </a:p>
        </p:txBody>
      </p:sp>
      <p:sp>
        <p:nvSpPr>
          <p:cNvPr id="8" name="Slide Number Placeholder 7"/>
          <p:cNvSpPr>
            <a:spLocks noGrp="1"/>
          </p:cNvSpPr>
          <p:nvPr>
            <p:ph type="sldNum" sz="quarter" idx="12"/>
          </p:nvPr>
        </p:nvSpPr>
        <p:spPr/>
        <p:txBody>
          <a:bodyPr/>
          <a:lstStyle/>
          <a:p>
            <a:pPr>
              <a:defRPr/>
            </a:pPr>
            <a:fld id="{CBDD7928-7170-4C79-AD39-76FA5D59B8C9}" type="slidenum">
              <a:rPr lang="en-US" smtClean="0"/>
              <a:pPr>
                <a:defRPr/>
              </a:pPr>
              <a:t>13</a:t>
            </a:fld>
            <a:endParaRPr lang="en-US" dirty="0"/>
          </a:p>
        </p:txBody>
      </p:sp>
      <p:sp>
        <p:nvSpPr>
          <p:cNvPr id="21507" name="Rectangle 3"/>
          <p:cNvSpPr>
            <a:spLocks noChangeArrowheads="1"/>
          </p:cNvSpPr>
          <p:nvPr/>
        </p:nvSpPr>
        <p:spPr bwMode="auto">
          <a:xfrm>
            <a:off x="79181" y="1420461"/>
            <a:ext cx="8744388" cy="3631763"/>
          </a:xfrm>
          <a:prstGeom prst="rect">
            <a:avLst/>
          </a:prstGeom>
          <a:noFill/>
          <a:ln w="12700">
            <a:noFill/>
            <a:miter lim="800000"/>
            <a:headEnd type="none" w="sm" len="sm"/>
            <a:tailEnd type="none" w="sm" len="sm"/>
          </a:ln>
        </p:spPr>
        <p:txBody>
          <a:bodyPr wrap="square">
            <a:spAutoFit/>
          </a:bodyPr>
          <a:lstStyle/>
          <a:p>
            <a:pPr marL="231775" indent="-231775" eaLnBrk="0" hangingPunct="0">
              <a:spcAft>
                <a:spcPts val="1200"/>
              </a:spcAft>
              <a:buFontTx/>
              <a:buChar char="•"/>
            </a:pPr>
            <a:r>
              <a:rPr lang="en-US" sz="2400" b="1" dirty="0">
                <a:solidFill>
                  <a:schemeClr val="accent1">
                    <a:lumMod val="50000"/>
                  </a:schemeClr>
                </a:solidFill>
              </a:rPr>
              <a:t>Must be Active-Duty Service with Discharge Under Honorable Conditions</a:t>
            </a:r>
          </a:p>
          <a:p>
            <a:pPr marL="231775" indent="-231775" eaLnBrk="0" hangingPunct="0">
              <a:spcAft>
                <a:spcPts val="1200"/>
              </a:spcAft>
              <a:buFontTx/>
              <a:buChar char="•"/>
            </a:pPr>
            <a:endParaRPr lang="en-US" sz="500" b="1" dirty="0">
              <a:solidFill>
                <a:schemeClr val="accent1">
                  <a:lumMod val="50000"/>
                </a:schemeClr>
              </a:solidFill>
            </a:endParaRPr>
          </a:p>
          <a:p>
            <a:pPr marL="231775" indent="-231775" eaLnBrk="0" hangingPunct="0">
              <a:spcAft>
                <a:spcPts val="1200"/>
              </a:spcAft>
              <a:buFontTx/>
              <a:buChar char="•"/>
            </a:pPr>
            <a:r>
              <a:rPr lang="en-US" sz="2400" b="1" dirty="0">
                <a:solidFill>
                  <a:schemeClr val="accent1">
                    <a:lumMod val="50000"/>
                  </a:schemeClr>
                </a:solidFill>
              </a:rPr>
              <a:t>If Receiving Military Retired Pay, Must Waive it - Unless it is Based on 1) Disability Incurred in Combat or 2) National Guard Service</a:t>
            </a:r>
          </a:p>
          <a:p>
            <a:pPr eaLnBrk="0" hangingPunct="0">
              <a:spcAft>
                <a:spcPts val="1200"/>
              </a:spcAft>
            </a:pPr>
            <a:endParaRPr lang="en-US" sz="700" b="1" dirty="0">
              <a:solidFill>
                <a:schemeClr val="accent1">
                  <a:lumMod val="50000"/>
                </a:schemeClr>
              </a:solidFill>
            </a:endParaRPr>
          </a:p>
          <a:p>
            <a:pPr marL="231775" indent="-231775" eaLnBrk="0" hangingPunct="0">
              <a:spcAft>
                <a:spcPts val="1200"/>
              </a:spcAft>
              <a:buFontTx/>
              <a:buChar char="•"/>
            </a:pPr>
            <a:r>
              <a:rPr lang="en-US" sz="2400" b="1" dirty="0">
                <a:solidFill>
                  <a:schemeClr val="accent1">
                    <a:lumMod val="50000"/>
                  </a:schemeClr>
                </a:solidFill>
              </a:rPr>
              <a:t>National Guard Service is </a:t>
            </a:r>
          </a:p>
          <a:p>
            <a:pPr eaLnBrk="0" hangingPunct="0">
              <a:spcAft>
                <a:spcPts val="1200"/>
              </a:spcAft>
            </a:pPr>
            <a:r>
              <a:rPr lang="en-US" sz="2400" b="1" dirty="0">
                <a:solidFill>
                  <a:schemeClr val="accent1">
                    <a:lumMod val="50000"/>
                  </a:schemeClr>
                </a:solidFill>
              </a:rPr>
              <a:t>   Generally Not Creditable</a:t>
            </a:r>
          </a:p>
        </p:txBody>
      </p:sp>
      <p:pic>
        <p:nvPicPr>
          <p:cNvPr id="3" name="Picture 2"/>
          <p:cNvPicPr>
            <a:picLocks noChangeAspect="1"/>
          </p:cNvPicPr>
          <p:nvPr/>
        </p:nvPicPr>
        <p:blipFill>
          <a:blip r:embed="rId3"/>
          <a:stretch>
            <a:fillRect/>
          </a:stretch>
        </p:blipFill>
        <p:spPr>
          <a:xfrm>
            <a:off x="4845538" y="3760581"/>
            <a:ext cx="4298462" cy="287712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algn="ctr"/>
            <a:r>
              <a:rPr lang="en-US" sz="4000" b="1" dirty="0">
                <a:latin typeface="+mn-lt"/>
              </a:rPr>
              <a:t>Crediting Military Service</a:t>
            </a:r>
            <a:endParaRPr lang="en-US" sz="4000" dirty="0">
              <a:latin typeface="+mn-lt"/>
            </a:endParaRPr>
          </a:p>
        </p:txBody>
      </p:sp>
      <p:sp>
        <p:nvSpPr>
          <p:cNvPr id="4" name="Content Placeholder 3"/>
          <p:cNvSpPr>
            <a:spLocks noGrp="1"/>
          </p:cNvSpPr>
          <p:nvPr>
            <p:ph idx="1"/>
          </p:nvPr>
        </p:nvSpPr>
        <p:spPr>
          <a:xfrm>
            <a:off x="223516" y="1690689"/>
            <a:ext cx="8490637" cy="4351338"/>
          </a:xfrm>
        </p:spPr>
        <p:txBody>
          <a:bodyPr>
            <a:normAutofit/>
          </a:bodyPr>
          <a:lstStyle/>
          <a:p>
            <a:r>
              <a:rPr lang="en-US" sz="2800" b="1" dirty="0"/>
              <a:t>Military Service prior to January 1, 1957 is creditable for retirement eligibility and computation, without making deposit</a:t>
            </a:r>
          </a:p>
          <a:p>
            <a:pPr marL="0" indent="0">
              <a:buNone/>
            </a:pPr>
            <a:endParaRPr lang="en-US" sz="2800" b="1" dirty="0"/>
          </a:p>
          <a:p>
            <a:r>
              <a:rPr lang="en-US" sz="2800" b="1" dirty="0"/>
              <a:t>Military Service after 1956 may be creditable based on various factors, including whether deposit has been made prior to separation</a:t>
            </a:r>
          </a:p>
        </p:txBody>
      </p:sp>
      <p:sp>
        <p:nvSpPr>
          <p:cNvPr id="11" name="Slide Number Placeholder 10"/>
          <p:cNvSpPr>
            <a:spLocks noGrp="1"/>
          </p:cNvSpPr>
          <p:nvPr>
            <p:ph type="sldNum" sz="quarter" idx="12"/>
          </p:nvPr>
        </p:nvSpPr>
        <p:spPr/>
        <p:txBody>
          <a:bodyPr/>
          <a:lstStyle/>
          <a:p>
            <a:fld id="{CBDD7928-7170-4C79-AD39-76FA5D59B8C9}" type="slidenum">
              <a:rPr lang="en-US" smtClean="0"/>
              <a:pPr/>
              <a:t>14</a:t>
            </a:fld>
            <a:endParaRPr lang="en-US" dirty="0"/>
          </a:p>
        </p:txBody>
      </p:sp>
      <p:pic>
        <p:nvPicPr>
          <p:cNvPr id="2" name="Picture 1"/>
          <p:cNvPicPr>
            <a:picLocks noChangeAspect="1"/>
          </p:cNvPicPr>
          <p:nvPr/>
        </p:nvPicPr>
        <p:blipFill>
          <a:blip r:embed="rId3"/>
          <a:stretch>
            <a:fillRect/>
          </a:stretch>
        </p:blipFill>
        <p:spPr>
          <a:xfrm>
            <a:off x="5796348" y="4333111"/>
            <a:ext cx="2917805" cy="23883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algn="ctr"/>
            <a:r>
              <a:rPr lang="en-US" sz="4000" b="1" dirty="0">
                <a:latin typeface="+mn-lt"/>
              </a:rPr>
              <a:t>How to Make Deposit for</a:t>
            </a:r>
            <a:br>
              <a:rPr lang="en-US" sz="4000" b="1" dirty="0">
                <a:latin typeface="+mn-lt"/>
              </a:rPr>
            </a:br>
            <a:r>
              <a:rPr lang="en-US" sz="4000" b="1" dirty="0">
                <a:latin typeface="+mn-lt"/>
              </a:rPr>
              <a:t> Military Service </a:t>
            </a:r>
            <a:endParaRPr lang="en-US" sz="4000" dirty="0">
              <a:latin typeface="+mn-lt"/>
            </a:endParaRPr>
          </a:p>
        </p:txBody>
      </p:sp>
      <p:sp>
        <p:nvSpPr>
          <p:cNvPr id="4" name="Content Placeholder 3"/>
          <p:cNvSpPr>
            <a:spLocks noGrp="1"/>
          </p:cNvSpPr>
          <p:nvPr>
            <p:ph idx="1"/>
          </p:nvPr>
        </p:nvSpPr>
        <p:spPr>
          <a:xfrm>
            <a:off x="206915" y="1952871"/>
            <a:ext cx="8589491" cy="4351338"/>
          </a:xfrm>
        </p:spPr>
        <p:txBody>
          <a:bodyPr>
            <a:noAutofit/>
          </a:bodyPr>
          <a:lstStyle/>
          <a:p>
            <a:pPr>
              <a:lnSpc>
                <a:spcPct val="150000"/>
              </a:lnSpc>
            </a:pPr>
            <a:r>
              <a:rPr lang="en-US" sz="2800" b="1" dirty="0"/>
              <a:t>Call USPS Shared Services:  877-477- 3273 (Option 5)</a:t>
            </a:r>
          </a:p>
          <a:p>
            <a:pPr>
              <a:lnSpc>
                <a:spcPct val="150000"/>
              </a:lnSpc>
            </a:pPr>
            <a:r>
              <a:rPr lang="en-US" sz="2800" b="1" dirty="0"/>
              <a:t>Complete SF 2803A (if CSRS) or</a:t>
            </a:r>
          </a:p>
          <a:p>
            <a:pPr>
              <a:lnSpc>
                <a:spcPct val="150000"/>
              </a:lnSpc>
            </a:pPr>
            <a:r>
              <a:rPr lang="en-US" sz="2800" b="1" dirty="0"/>
              <a:t>Complete SF 3108A (if FERS)</a:t>
            </a:r>
          </a:p>
          <a:p>
            <a:pPr>
              <a:lnSpc>
                <a:spcPct val="150000"/>
              </a:lnSpc>
            </a:pPr>
            <a:r>
              <a:rPr lang="en-US" sz="2800" b="1" dirty="0"/>
              <a:t>Submit completed SF with DD 214</a:t>
            </a:r>
          </a:p>
          <a:p>
            <a:pPr marL="0" indent="0">
              <a:buNone/>
            </a:pPr>
            <a:endParaRPr lang="en-US" sz="2800" b="1" dirty="0"/>
          </a:p>
          <a:p>
            <a:pPr marL="0" indent="0">
              <a:buNone/>
            </a:pPr>
            <a:endParaRPr lang="en-US" sz="1800" b="1" dirty="0"/>
          </a:p>
          <a:p>
            <a:pPr marL="0" indent="0">
              <a:buNone/>
            </a:pPr>
            <a:r>
              <a:rPr lang="en-US" sz="2800" b="1" u="sng" dirty="0"/>
              <a:t>Full deposit must be made to USPS prior to separation.</a:t>
            </a:r>
            <a:r>
              <a:rPr lang="en-US" sz="2800" b="1" dirty="0"/>
              <a:t>	</a:t>
            </a:r>
          </a:p>
        </p:txBody>
      </p:sp>
      <p:sp>
        <p:nvSpPr>
          <p:cNvPr id="11" name="Slide Number Placeholder 10"/>
          <p:cNvSpPr>
            <a:spLocks noGrp="1"/>
          </p:cNvSpPr>
          <p:nvPr>
            <p:ph type="sldNum" sz="quarter" idx="12"/>
          </p:nvPr>
        </p:nvSpPr>
        <p:spPr/>
        <p:txBody>
          <a:bodyPr/>
          <a:lstStyle/>
          <a:p>
            <a:fld id="{CBDD7928-7170-4C79-AD39-76FA5D59B8C9}" type="slidenum">
              <a:rPr lang="en-US" smtClean="0"/>
              <a:pPr/>
              <a:t>15</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212" y="2862992"/>
            <a:ext cx="2871788" cy="2218597"/>
          </a:xfrm>
          <a:prstGeom prst="rect">
            <a:avLst/>
          </a:prstGeom>
        </p:spPr>
      </p:pic>
    </p:spTree>
    <p:extLst>
      <p:ext uri="{BB962C8B-B14F-4D97-AF65-F5344CB8AC3E}">
        <p14:creationId xmlns:p14="http://schemas.microsoft.com/office/powerpoint/2010/main" val="2659075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56063" y="1056696"/>
            <a:ext cx="7315200" cy="731838"/>
          </a:xfrm>
        </p:spPr>
        <p:txBody>
          <a:bodyPr>
            <a:noAutofit/>
          </a:bodyPr>
          <a:lstStyle/>
          <a:p>
            <a:pPr algn="ctr"/>
            <a:r>
              <a:rPr lang="en-US" sz="4400" b="1" dirty="0">
                <a:latin typeface="+mn-lt"/>
              </a:rPr>
              <a:t>Crediting Unused Sick Leave</a:t>
            </a:r>
            <a:br>
              <a:rPr lang="en-US" sz="4400" b="1" dirty="0">
                <a:latin typeface="+mn-lt"/>
              </a:rPr>
            </a:br>
            <a:r>
              <a:rPr lang="en-US" sz="4400" b="1" dirty="0">
                <a:latin typeface="+mn-lt"/>
              </a:rPr>
              <a:t>CSRS and FERS</a:t>
            </a:r>
            <a:br>
              <a:rPr lang="en-US" sz="4000" b="1" dirty="0">
                <a:latin typeface="+mn-lt"/>
              </a:rPr>
            </a:br>
            <a:endParaRPr lang="en-US" sz="4000" dirty="0">
              <a:latin typeface="+mn-lt"/>
            </a:endParaRPr>
          </a:p>
        </p:txBody>
      </p:sp>
      <p:sp>
        <p:nvSpPr>
          <p:cNvPr id="30723" name="Content Placeholder 2"/>
          <p:cNvSpPr>
            <a:spLocks noGrp="1"/>
          </p:cNvSpPr>
          <p:nvPr>
            <p:ph idx="1"/>
          </p:nvPr>
        </p:nvSpPr>
        <p:spPr>
          <a:xfrm>
            <a:off x="460844" y="1915200"/>
            <a:ext cx="8295978" cy="4557532"/>
          </a:xfrm>
        </p:spPr>
        <p:txBody>
          <a:bodyPr>
            <a:normAutofit/>
          </a:bodyPr>
          <a:lstStyle/>
          <a:p>
            <a:pPr>
              <a:spcAft>
                <a:spcPts val="1200"/>
              </a:spcAft>
            </a:pPr>
            <a:endParaRPr lang="en-US" sz="2800" b="1" dirty="0">
              <a:latin typeface="Arial" pitchFamily="34" charset="0"/>
              <a:cs typeface="Arial" pitchFamily="34" charset="0"/>
            </a:endParaRPr>
          </a:p>
          <a:p>
            <a:pPr>
              <a:spcAft>
                <a:spcPts val="1200"/>
              </a:spcAft>
            </a:pPr>
            <a:r>
              <a:rPr lang="en-US" sz="2800" b="1" dirty="0">
                <a:latin typeface="Arial" pitchFamily="34" charset="0"/>
                <a:cs typeface="Arial" pitchFamily="34" charset="0"/>
              </a:rPr>
              <a:t>Sick leave balance at retirement is added to the length of service to calculate the </a:t>
            </a:r>
            <a:r>
              <a:rPr lang="en-US" sz="2800" b="1" u="sng" dirty="0">
                <a:latin typeface="Arial" pitchFamily="34" charset="0"/>
                <a:cs typeface="Arial" pitchFamily="34" charset="0"/>
              </a:rPr>
              <a:t>amount</a:t>
            </a:r>
            <a:r>
              <a:rPr lang="en-US" sz="2800" b="1" dirty="0">
                <a:latin typeface="Arial" pitchFamily="34" charset="0"/>
                <a:cs typeface="Arial" pitchFamily="34" charset="0"/>
              </a:rPr>
              <a:t> of an immediate annuity</a:t>
            </a:r>
          </a:p>
          <a:p>
            <a:pPr>
              <a:spcAft>
                <a:spcPts val="1200"/>
              </a:spcAft>
            </a:pPr>
            <a:endParaRPr lang="en-US" sz="2800" b="1" dirty="0">
              <a:latin typeface="Arial" pitchFamily="34" charset="0"/>
              <a:cs typeface="Arial" pitchFamily="34" charset="0"/>
            </a:endParaRPr>
          </a:p>
          <a:p>
            <a:pPr>
              <a:spcAft>
                <a:spcPts val="1200"/>
              </a:spcAft>
            </a:pPr>
            <a:r>
              <a:rPr lang="en-US" sz="2800" b="1" dirty="0">
                <a:latin typeface="Arial" pitchFamily="34" charset="0"/>
                <a:cs typeface="Arial" pitchFamily="34" charset="0"/>
              </a:rPr>
              <a:t>Sick leave is not creditable for establishing retirement </a:t>
            </a:r>
            <a:r>
              <a:rPr lang="en-US" sz="2800" b="1" u="sng" dirty="0">
                <a:latin typeface="Arial" pitchFamily="34" charset="0"/>
                <a:cs typeface="Arial" pitchFamily="34" charset="0"/>
              </a:rPr>
              <a:t>eligibility  </a:t>
            </a:r>
          </a:p>
          <a:p>
            <a:endParaRPr lang="en-US" sz="3200"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16</a:t>
            </a:fld>
            <a:endParaRPr lang="en-US" dirty="0"/>
          </a:p>
        </p:txBody>
      </p:sp>
    </p:spTree>
    <p:extLst>
      <p:ext uri="{BB962C8B-B14F-4D97-AF65-F5344CB8AC3E}">
        <p14:creationId xmlns:p14="http://schemas.microsoft.com/office/powerpoint/2010/main" val="1719295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17</a:t>
            </a:fld>
            <a:endParaRPr lang="en-US" dirty="0"/>
          </a:p>
        </p:txBody>
      </p:sp>
      <p:pic>
        <p:nvPicPr>
          <p:cNvPr id="4" name="Picture 3"/>
          <p:cNvPicPr>
            <a:picLocks noChangeAspect="1"/>
          </p:cNvPicPr>
          <p:nvPr/>
        </p:nvPicPr>
        <p:blipFill>
          <a:blip r:embed="rId3"/>
          <a:stretch>
            <a:fillRect/>
          </a:stretch>
        </p:blipFill>
        <p:spPr>
          <a:xfrm>
            <a:off x="0" y="345426"/>
            <a:ext cx="9144000" cy="6193487"/>
          </a:xfrm>
          <a:prstGeom prst="rect">
            <a:avLst/>
          </a:prstGeom>
        </p:spPr>
      </p:pic>
    </p:spTree>
    <p:extLst>
      <p:ext uri="{BB962C8B-B14F-4D97-AF65-F5344CB8AC3E}">
        <p14:creationId xmlns:p14="http://schemas.microsoft.com/office/powerpoint/2010/main" val="3143417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1232" y="304801"/>
            <a:ext cx="8962767" cy="6222998"/>
          </a:xfrm>
        </p:spPr>
        <p:txBody>
          <a:bodyPr>
            <a:normAutofit/>
          </a:bodyPr>
          <a:lstStyle/>
          <a:p>
            <a:pPr marL="0" indent="0" algn="ctr" eaLnBrk="0" hangingPunct="0">
              <a:buNone/>
            </a:pPr>
            <a:r>
              <a:rPr lang="en-US" sz="4000" b="1" dirty="0"/>
              <a:t>OPM calculates years and months only</a:t>
            </a:r>
          </a:p>
          <a:p>
            <a:pPr marL="0" indent="0" algn="ctr" eaLnBrk="0" hangingPunct="0">
              <a:buNone/>
            </a:pPr>
            <a:endParaRPr lang="en-US" sz="4000" b="1" dirty="0"/>
          </a:p>
          <a:p>
            <a:pPr marL="0" indent="0" eaLnBrk="0" hangingPunct="0">
              <a:buNone/>
            </a:pPr>
            <a:r>
              <a:rPr lang="en-US" sz="3000" b="1" dirty="0"/>
              <a:t>CSRS FERS Handbook 50A2.1-2B</a:t>
            </a:r>
          </a:p>
          <a:p>
            <a:pPr marL="0" indent="0">
              <a:buNone/>
            </a:pPr>
            <a:r>
              <a:rPr lang="en-US" sz="3000" dirty="0"/>
              <a:t>Calculating Length of Service </a:t>
            </a:r>
          </a:p>
          <a:p>
            <a:pPr marL="0" indent="0">
              <a:buNone/>
            </a:pPr>
            <a:r>
              <a:rPr lang="en-US" sz="3000" dirty="0"/>
              <a:t>Length of service for annuity computation purposes is based on whole months (30 days). To determine the total length of service for annuity computation purposes, add all creditable civilian and military service and the period represented by the unused sick leave; then eliminate any fractional part of a month.</a:t>
            </a:r>
          </a:p>
          <a:p>
            <a:endParaRPr lang="en-US" sz="3800" dirty="0"/>
          </a:p>
          <a:p>
            <a:pPr marL="0" indent="0">
              <a:buFontTx/>
              <a:buNone/>
              <a:defRPr/>
            </a:pPr>
            <a:endParaRPr lang="en-US" sz="2800"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18</a:t>
            </a:fld>
            <a:endParaRPr lang="en-US" dirty="0"/>
          </a:p>
        </p:txBody>
      </p:sp>
    </p:spTree>
    <p:extLst>
      <p:ext uri="{BB962C8B-B14F-4D97-AF65-F5344CB8AC3E}">
        <p14:creationId xmlns:p14="http://schemas.microsoft.com/office/powerpoint/2010/main" val="2774138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61319" y="193744"/>
            <a:ext cx="8023654" cy="6324600"/>
          </a:xfrm>
        </p:spPr>
        <p:txBody>
          <a:bodyPr/>
          <a:lstStyle/>
          <a:p>
            <a:pPr marL="0" indent="0">
              <a:buNone/>
            </a:pPr>
            <a:endParaRPr lang="en-US" dirty="0"/>
          </a:p>
          <a:p>
            <a:pPr marL="0" indent="0" algn="ctr">
              <a:buNone/>
            </a:pPr>
            <a:r>
              <a:rPr lang="en-US" sz="4000" b="1" dirty="0"/>
              <a:t>OPM calculates years and months only</a:t>
            </a:r>
          </a:p>
          <a:p>
            <a:pPr marL="0" indent="0">
              <a:buNone/>
            </a:pPr>
            <a:endParaRPr lang="en-US" dirty="0"/>
          </a:p>
          <a:p>
            <a:pPr marL="0" indent="0">
              <a:buNone/>
            </a:pPr>
            <a:r>
              <a:rPr lang="en-US" sz="3200" b="1" dirty="0"/>
              <a:t>OPM calculates amount of annuity using years and months; days short of a month (30) are dropped. </a:t>
            </a:r>
          </a:p>
        </p:txBody>
      </p:sp>
      <p:pic>
        <p:nvPicPr>
          <p:cNvPr id="3" name="Picture 2"/>
          <p:cNvPicPr>
            <a:picLocks noChangeAspect="1"/>
          </p:cNvPicPr>
          <p:nvPr/>
        </p:nvPicPr>
        <p:blipFill>
          <a:blip r:embed="rId3"/>
          <a:stretch>
            <a:fillRect/>
          </a:stretch>
        </p:blipFill>
        <p:spPr>
          <a:xfrm>
            <a:off x="1178011" y="4153930"/>
            <a:ext cx="6760175" cy="2704070"/>
          </a:xfrm>
          <a:prstGeom prst="rect">
            <a:avLst/>
          </a:prstGeom>
        </p:spPr>
      </p:pic>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AB8A7E8B-98FB-4D3F-ABA6-8B31D0FDF1A9}" type="slidenum">
              <a:rPr lang="en-US" smtClean="0"/>
              <a:pPr>
                <a:defRPr/>
              </a:pPr>
              <a:t>19</a:t>
            </a:fld>
            <a:endParaRPr lang="en-US" dirty="0"/>
          </a:p>
        </p:txBody>
      </p:sp>
    </p:spTree>
    <p:extLst>
      <p:ext uri="{BB962C8B-B14F-4D97-AF65-F5344CB8AC3E}">
        <p14:creationId xmlns:p14="http://schemas.microsoft.com/office/powerpoint/2010/main" val="2597377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979957" y="503912"/>
            <a:ext cx="7394787" cy="1266825"/>
          </a:xfrm>
        </p:spPr>
        <p:txBody>
          <a:bodyPr>
            <a:noAutofit/>
          </a:bodyPr>
          <a:lstStyle/>
          <a:p>
            <a:pPr algn="ctr"/>
            <a:r>
              <a:rPr lang="en-US" sz="4000" b="1" dirty="0"/>
              <a:t>Civil Service Retirement System </a:t>
            </a:r>
            <a:br>
              <a:rPr lang="en-US" sz="4000" b="1" dirty="0"/>
            </a:br>
            <a:r>
              <a:rPr lang="en-US" sz="4000" b="1" dirty="0"/>
              <a:t>(CSRS)</a:t>
            </a:r>
            <a:br>
              <a:rPr lang="en-US" sz="3200" b="1" dirty="0"/>
            </a:br>
            <a:endParaRPr lang="en-US" sz="3200" b="1" dirty="0"/>
          </a:p>
        </p:txBody>
      </p:sp>
      <p:sp>
        <p:nvSpPr>
          <p:cNvPr id="7" name="Slide Number Placeholder 6"/>
          <p:cNvSpPr>
            <a:spLocks noGrp="1"/>
          </p:cNvSpPr>
          <p:nvPr>
            <p:ph type="sldNum" sz="quarter" idx="12"/>
          </p:nvPr>
        </p:nvSpPr>
        <p:spPr/>
        <p:txBody>
          <a:bodyPr>
            <a:normAutofit/>
          </a:bodyPr>
          <a:lstStyle/>
          <a:p>
            <a:pPr>
              <a:defRPr/>
            </a:pPr>
            <a:fld id="{CBDD7928-7170-4C79-AD39-76FA5D59B8C9}" type="slidenum">
              <a:rPr lang="en-US" smtClean="0"/>
              <a:pPr>
                <a:defRPr/>
              </a:pPr>
              <a:t>2</a:t>
            </a:fld>
            <a:endParaRPr lang="en-US" dirty="0"/>
          </a:p>
        </p:txBody>
      </p:sp>
      <p:sp>
        <p:nvSpPr>
          <p:cNvPr id="7171" name="Rectangle 3"/>
          <p:cNvSpPr>
            <a:spLocks noChangeArrowheads="1"/>
          </p:cNvSpPr>
          <p:nvPr/>
        </p:nvSpPr>
        <p:spPr bwMode="auto">
          <a:xfrm>
            <a:off x="154746" y="1605718"/>
            <a:ext cx="8791546" cy="2831544"/>
          </a:xfrm>
          <a:prstGeom prst="rect">
            <a:avLst/>
          </a:prstGeom>
          <a:noFill/>
          <a:ln w="12700">
            <a:noFill/>
            <a:miter lim="800000"/>
            <a:headEnd type="none" w="sm" len="sm"/>
            <a:tailEnd type="none" w="sm" len="sm"/>
          </a:ln>
        </p:spPr>
        <p:txBody>
          <a:bodyPr wrap="square">
            <a:spAutoFit/>
          </a:bodyPr>
          <a:lstStyle/>
          <a:p>
            <a:pPr marL="350838" indent="-350838" eaLnBrk="0" hangingPunct="0">
              <a:lnSpc>
                <a:spcPct val="150000"/>
              </a:lnSpc>
              <a:spcBef>
                <a:spcPts val="1200"/>
              </a:spcBef>
              <a:buFontTx/>
              <a:buChar char="•"/>
            </a:pPr>
            <a:r>
              <a:rPr lang="en-US" sz="2800" dirty="0">
                <a:solidFill>
                  <a:schemeClr val="accent1">
                    <a:lumMod val="50000"/>
                  </a:schemeClr>
                </a:solidFill>
              </a:rPr>
              <a:t>CSRS effective August 1920</a:t>
            </a:r>
          </a:p>
          <a:p>
            <a:pPr marL="350838" indent="-350838" eaLnBrk="0" hangingPunct="0">
              <a:lnSpc>
                <a:spcPct val="150000"/>
              </a:lnSpc>
              <a:spcBef>
                <a:spcPts val="1200"/>
              </a:spcBef>
              <a:buFontTx/>
              <a:buChar char="•"/>
            </a:pPr>
            <a:r>
              <a:rPr lang="en-US" sz="2800" dirty="0">
                <a:solidFill>
                  <a:schemeClr val="accent1">
                    <a:lumMod val="50000"/>
                  </a:schemeClr>
                </a:solidFill>
              </a:rPr>
              <a:t>A defined benefit plan (you get a guaranteed amount in retirement no matter what the stock market does)</a:t>
            </a:r>
          </a:p>
        </p:txBody>
      </p:sp>
      <p:pic>
        <p:nvPicPr>
          <p:cNvPr id="5" name="Picture 4"/>
          <p:cNvPicPr>
            <a:picLocks noChangeAspect="1"/>
          </p:cNvPicPr>
          <p:nvPr/>
        </p:nvPicPr>
        <p:blipFill>
          <a:blip r:embed="rId3"/>
          <a:stretch>
            <a:fillRect/>
          </a:stretch>
        </p:blipFill>
        <p:spPr>
          <a:xfrm>
            <a:off x="2538539" y="4563762"/>
            <a:ext cx="4315430" cy="21577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89015" y="602340"/>
            <a:ext cx="7315200" cy="731838"/>
          </a:xfrm>
        </p:spPr>
        <p:txBody>
          <a:bodyPr anchor="t">
            <a:noAutofit/>
          </a:bodyPr>
          <a:lstStyle/>
          <a:p>
            <a:pPr algn="ctr" eaLnBrk="1" hangingPunct="1"/>
            <a:r>
              <a:rPr lang="en-US" sz="4800" b="1" dirty="0">
                <a:latin typeface="+mn-lt"/>
              </a:rPr>
              <a:t>High-3 Average Salary</a:t>
            </a:r>
          </a:p>
        </p:txBody>
      </p:sp>
      <p:grpSp>
        <p:nvGrpSpPr>
          <p:cNvPr id="3" name="Group 15"/>
          <p:cNvGrpSpPr>
            <a:grpSpLocks/>
          </p:cNvGrpSpPr>
          <p:nvPr/>
        </p:nvGrpSpPr>
        <p:grpSpPr bwMode="auto">
          <a:xfrm>
            <a:off x="1915896" y="2189481"/>
            <a:ext cx="5410200" cy="3925889"/>
            <a:chOff x="1200" y="1440"/>
            <a:chExt cx="3408" cy="2473"/>
          </a:xfrm>
        </p:grpSpPr>
        <p:sp>
          <p:nvSpPr>
            <p:cNvPr id="34822" name="Rectangle 4" descr="Pink tissue paper"/>
            <p:cNvSpPr>
              <a:spLocks noChangeArrowheads="1"/>
            </p:cNvSpPr>
            <p:nvPr/>
          </p:nvSpPr>
          <p:spPr bwMode="auto">
            <a:xfrm>
              <a:off x="1968" y="1872"/>
              <a:ext cx="480" cy="1344"/>
            </a:xfrm>
            <a:prstGeom prst="rect">
              <a:avLst/>
            </a:prstGeom>
            <a:blipFill dpi="0" rotWithShape="0">
              <a:blip r:embed="rId3" cstate="print"/>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CCCC"/>
              </a:extrusionClr>
            </a:sp3d>
          </p:spPr>
          <p:txBody>
            <a:bodyPr wrap="none" anchor="ctr">
              <a:flatTx/>
            </a:bodyPr>
            <a:lstStyle/>
            <a:p>
              <a:endParaRPr lang="en-US" dirty="0"/>
            </a:p>
          </p:txBody>
        </p:sp>
        <p:sp>
          <p:nvSpPr>
            <p:cNvPr id="34823" name="Rectangle 5" descr="Pink tissue paper"/>
            <p:cNvSpPr>
              <a:spLocks noChangeArrowheads="1"/>
            </p:cNvSpPr>
            <p:nvPr/>
          </p:nvSpPr>
          <p:spPr bwMode="auto">
            <a:xfrm>
              <a:off x="2592" y="1632"/>
              <a:ext cx="480" cy="1584"/>
            </a:xfrm>
            <a:prstGeom prst="rect">
              <a:avLst/>
            </a:prstGeom>
            <a:blipFill dpi="0" rotWithShape="0">
              <a:blip r:embed="rId3" cstate="print"/>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CCCC"/>
              </a:extrusionClr>
            </a:sp3d>
          </p:spPr>
          <p:txBody>
            <a:bodyPr wrap="none" anchor="ctr">
              <a:flatTx/>
            </a:bodyPr>
            <a:lstStyle/>
            <a:p>
              <a:endParaRPr lang="en-US" dirty="0"/>
            </a:p>
          </p:txBody>
        </p:sp>
        <p:sp>
          <p:nvSpPr>
            <p:cNvPr id="34824" name="Rectangle 6" descr="Pink tissue paper"/>
            <p:cNvSpPr>
              <a:spLocks noChangeArrowheads="1"/>
            </p:cNvSpPr>
            <p:nvPr/>
          </p:nvSpPr>
          <p:spPr bwMode="auto">
            <a:xfrm>
              <a:off x="3216" y="1440"/>
              <a:ext cx="480" cy="1776"/>
            </a:xfrm>
            <a:prstGeom prst="rect">
              <a:avLst/>
            </a:prstGeom>
            <a:blipFill dpi="0" rotWithShape="0">
              <a:blip r:embed="rId3" cstate="print"/>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CCCC"/>
              </a:extrusionClr>
            </a:sp3d>
          </p:spPr>
          <p:txBody>
            <a:bodyPr wrap="none" anchor="ctr">
              <a:flatTx/>
            </a:bodyPr>
            <a:lstStyle/>
            <a:p>
              <a:endParaRPr lang="en-US" dirty="0"/>
            </a:p>
          </p:txBody>
        </p:sp>
        <p:sp>
          <p:nvSpPr>
            <p:cNvPr id="34826" name="Line 8"/>
            <p:cNvSpPr>
              <a:spLocks noChangeShapeType="1"/>
            </p:cNvSpPr>
            <p:nvPr/>
          </p:nvSpPr>
          <p:spPr bwMode="auto">
            <a:xfrm>
              <a:off x="1248" y="3264"/>
              <a:ext cx="3264" cy="0"/>
            </a:xfrm>
            <a:prstGeom prst="line">
              <a:avLst/>
            </a:prstGeom>
            <a:noFill/>
            <a:ln w="76200">
              <a:solidFill>
                <a:schemeClr val="bg1"/>
              </a:solidFill>
              <a:round/>
              <a:headEnd type="none" w="sm" len="sm"/>
              <a:tailEnd type="none" w="sm" len="sm"/>
            </a:ln>
          </p:spPr>
          <p:txBody>
            <a:bodyPr wrap="none" anchor="ctr"/>
            <a:lstStyle/>
            <a:p>
              <a:endParaRPr lang="en-US" dirty="0"/>
            </a:p>
          </p:txBody>
        </p:sp>
        <p:sp>
          <p:nvSpPr>
            <p:cNvPr id="34827" name="Text Box 9"/>
            <p:cNvSpPr txBox="1">
              <a:spLocks noChangeArrowheads="1"/>
            </p:cNvSpPr>
            <p:nvPr/>
          </p:nvSpPr>
          <p:spPr bwMode="auto">
            <a:xfrm>
              <a:off x="1200" y="3312"/>
              <a:ext cx="3408" cy="601"/>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800" b="1" dirty="0"/>
                <a:t>3 Consecutive Years of Basic Pay</a:t>
              </a:r>
            </a:p>
          </p:txBody>
        </p:sp>
        <p:sp>
          <p:nvSpPr>
            <p:cNvPr id="34829" name="Text Box 11"/>
            <p:cNvSpPr txBox="1">
              <a:spLocks noChangeArrowheads="1"/>
            </p:cNvSpPr>
            <p:nvPr/>
          </p:nvSpPr>
          <p:spPr bwMode="auto">
            <a:xfrm>
              <a:off x="1968" y="2112"/>
              <a:ext cx="384" cy="756"/>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7200" b="1" dirty="0"/>
                <a:t>$</a:t>
              </a:r>
              <a:endParaRPr lang="en-US" sz="2400" b="1" dirty="0"/>
            </a:p>
          </p:txBody>
        </p:sp>
        <p:sp>
          <p:nvSpPr>
            <p:cNvPr id="34830" name="Text Box 12"/>
            <p:cNvSpPr txBox="1">
              <a:spLocks noChangeArrowheads="1"/>
            </p:cNvSpPr>
            <p:nvPr/>
          </p:nvSpPr>
          <p:spPr bwMode="auto">
            <a:xfrm>
              <a:off x="2592" y="2016"/>
              <a:ext cx="384" cy="756"/>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7200" b="1" dirty="0"/>
                <a:t>$</a:t>
              </a:r>
              <a:endParaRPr lang="en-US" sz="2400" b="1" dirty="0"/>
            </a:p>
          </p:txBody>
        </p:sp>
        <p:sp>
          <p:nvSpPr>
            <p:cNvPr id="34831" name="Text Box 13"/>
            <p:cNvSpPr txBox="1">
              <a:spLocks noChangeArrowheads="1"/>
            </p:cNvSpPr>
            <p:nvPr/>
          </p:nvSpPr>
          <p:spPr bwMode="auto">
            <a:xfrm>
              <a:off x="3264" y="1872"/>
              <a:ext cx="384" cy="756"/>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7200" b="1" dirty="0"/>
                <a:t>$</a:t>
              </a:r>
              <a:endParaRPr lang="en-US" sz="2400" b="1" dirty="0"/>
            </a:p>
          </p:txBody>
        </p:sp>
      </p:gr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82234" y="148845"/>
            <a:ext cx="8961766" cy="5548008"/>
          </a:xfrm>
        </p:spPr>
        <p:txBody>
          <a:bodyPr anchor="t">
            <a:noAutofit/>
          </a:bodyPr>
          <a:lstStyle/>
          <a:p>
            <a:pPr algn="l">
              <a:lnSpc>
                <a:spcPct val="150000"/>
              </a:lnSpc>
            </a:pPr>
            <a:r>
              <a:rPr lang="en-US" sz="3000" b="1" dirty="0">
                <a:latin typeface="+mn-lt"/>
              </a:rPr>
              <a:t>Sample High-3 calculation from USPS annuity estimate:</a:t>
            </a:r>
            <a:br>
              <a:rPr lang="en-US" sz="3000" b="1" dirty="0">
                <a:latin typeface="+mn-lt"/>
              </a:rPr>
            </a:br>
            <a:br>
              <a:rPr lang="en-US" sz="3000" b="1" dirty="0">
                <a:latin typeface="+mn-lt"/>
              </a:rPr>
            </a:br>
            <a:br>
              <a:rPr lang="en-US" sz="2800" b="1" dirty="0">
                <a:latin typeface="+mn-lt"/>
              </a:rPr>
            </a:br>
            <a:br>
              <a:rPr lang="en-US" sz="2800" b="1" dirty="0">
                <a:latin typeface="+mn-lt"/>
              </a:rPr>
            </a:br>
            <a:br>
              <a:rPr lang="en-US" sz="2800" b="1" dirty="0">
                <a:latin typeface="+mn-lt"/>
              </a:rPr>
            </a:br>
            <a:br>
              <a:rPr lang="en-US" sz="2800" b="1" dirty="0">
                <a:latin typeface="+mn-lt"/>
              </a:rPr>
            </a:br>
            <a:br>
              <a:rPr lang="en-US" sz="2800" b="1" dirty="0">
                <a:latin typeface="+mn-lt"/>
              </a:rPr>
            </a:br>
            <a:br>
              <a:rPr lang="en-US" sz="2800" b="1" dirty="0">
                <a:latin typeface="+mn-lt"/>
              </a:rPr>
            </a:br>
            <a:br>
              <a:rPr lang="en-US" sz="2800" b="1" dirty="0">
                <a:latin typeface="+mn-lt"/>
              </a:rPr>
            </a:br>
            <a:r>
              <a:rPr lang="en-US" sz="3200" b="1" dirty="0">
                <a:latin typeface="+mn-lt"/>
              </a:rPr>
              <a:t>Total-3 Average Salary Total: 64,228</a:t>
            </a:r>
          </a:p>
        </p:txBody>
      </p:sp>
      <p:sp>
        <p:nvSpPr>
          <p:cNvPr id="36867" name="Rectangle 4"/>
          <p:cNvSpPr>
            <a:spLocks noChangeArrowheads="1"/>
          </p:cNvSpPr>
          <p:nvPr/>
        </p:nvSpPr>
        <p:spPr bwMode="auto">
          <a:xfrm>
            <a:off x="225711" y="3578683"/>
            <a:ext cx="6012535" cy="2209800"/>
          </a:xfrm>
          <a:prstGeom prst="rect">
            <a:avLst/>
          </a:prstGeom>
          <a:noFill/>
          <a:ln w="9525">
            <a:noFill/>
            <a:miter lim="800000"/>
            <a:headEnd/>
            <a:tailEnd/>
          </a:ln>
        </p:spPr>
        <p:txBody>
          <a:bodyPr lIns="92075" tIns="46038" rIns="92075" bIns="46038"/>
          <a:lstStyle/>
          <a:p>
            <a:pPr lvl="5">
              <a:spcBef>
                <a:spcPct val="5000"/>
              </a:spcBef>
            </a:pPr>
            <a:endParaRPr lang="en-US" sz="2800" dirty="0"/>
          </a:p>
        </p:txBody>
      </p:sp>
      <p:sp>
        <p:nvSpPr>
          <p:cNvPr id="3" name="TextBox 2"/>
          <p:cNvSpPr txBox="1"/>
          <p:nvPr/>
        </p:nvSpPr>
        <p:spPr>
          <a:xfrm>
            <a:off x="0" y="1385775"/>
            <a:ext cx="9144000" cy="4242187"/>
          </a:xfrm>
          <a:prstGeom prst="rect">
            <a:avLst/>
          </a:prstGeom>
          <a:solidFill>
            <a:schemeClr val="bg1"/>
          </a:solidFill>
        </p:spPr>
        <p:txBody>
          <a:bodyPr wrap="square" rtlCol="0">
            <a:spAutoFit/>
          </a:bodyPr>
          <a:lstStyle/>
          <a:p>
            <a:pPr>
              <a:lnSpc>
                <a:spcPct val="150000"/>
              </a:lnSpc>
            </a:pPr>
            <a:r>
              <a:rPr lang="en-US" sz="2000" b="1" dirty="0"/>
              <a:t>Salary History</a:t>
            </a:r>
            <a:br>
              <a:rPr lang="en-US" sz="2400" b="1" dirty="0"/>
            </a:br>
            <a:r>
              <a:rPr lang="en-US" b="1" u="sng" dirty="0"/>
              <a:t>From</a:t>
            </a:r>
            <a:r>
              <a:rPr lang="en-US" b="1" dirty="0"/>
              <a:t>		</a:t>
            </a:r>
            <a:r>
              <a:rPr lang="en-US" b="1" u="sng" dirty="0"/>
              <a:t>To</a:t>
            </a:r>
            <a:r>
              <a:rPr lang="en-US" b="1" dirty="0"/>
              <a:t>	            </a:t>
            </a:r>
            <a:r>
              <a:rPr lang="en-US" b="1" u="sng" dirty="0" err="1"/>
              <a:t>Yrs</a:t>
            </a:r>
            <a:r>
              <a:rPr lang="en-US" b="1" dirty="0"/>
              <a:t>   </a:t>
            </a:r>
            <a:r>
              <a:rPr lang="en-US" b="1" u="sng" dirty="0" err="1"/>
              <a:t>Mns</a:t>
            </a:r>
            <a:r>
              <a:rPr lang="en-US" b="1" dirty="0"/>
              <a:t>  </a:t>
            </a:r>
            <a:r>
              <a:rPr lang="en-US" b="1" u="sng" dirty="0"/>
              <a:t>Days</a:t>
            </a:r>
            <a:r>
              <a:rPr lang="en-US" b="1" dirty="0"/>
              <a:t>	   </a:t>
            </a:r>
            <a:r>
              <a:rPr lang="en-US" b="1" u="sng" dirty="0"/>
              <a:t>Annual Rate</a:t>
            </a:r>
            <a:r>
              <a:rPr lang="en-US" b="1" dirty="0"/>
              <a:t>    </a:t>
            </a:r>
            <a:r>
              <a:rPr lang="en-US" b="1" u="sng" dirty="0"/>
              <a:t>Gross Pay</a:t>
            </a:r>
            <a:endParaRPr lang="en-US" dirty="0"/>
          </a:p>
          <a:p>
            <a:pPr>
              <a:lnSpc>
                <a:spcPct val="150000"/>
              </a:lnSpc>
            </a:pPr>
            <a:r>
              <a:rPr lang="en-US" b="1" dirty="0"/>
              <a:t>08/31/2019	02/01/2020	0       5	    0	       66,403	  27,667</a:t>
            </a:r>
            <a:endParaRPr lang="en-US" dirty="0"/>
          </a:p>
          <a:p>
            <a:pPr>
              <a:lnSpc>
                <a:spcPct val="150000"/>
              </a:lnSpc>
            </a:pPr>
            <a:r>
              <a:rPr lang="en-US" b="1" dirty="0"/>
              <a:t>11/24/2018	08/31/2019	0       9	    7	       65,766	  50,603</a:t>
            </a:r>
            <a:endParaRPr lang="en-US" dirty="0"/>
          </a:p>
          <a:p>
            <a:pPr>
              <a:lnSpc>
                <a:spcPct val="150000"/>
              </a:lnSpc>
            </a:pPr>
            <a:r>
              <a:rPr lang="en-US" b="1" dirty="0"/>
              <a:t>09/01/2018	11/24/2018	0       2	    23	       64,413	  14,850</a:t>
            </a:r>
            <a:endParaRPr lang="en-US" dirty="0"/>
          </a:p>
          <a:p>
            <a:pPr>
              <a:lnSpc>
                <a:spcPct val="150000"/>
              </a:lnSpc>
            </a:pPr>
            <a:r>
              <a:rPr lang="en-US" b="1" dirty="0"/>
              <a:t>03/03/2018	09/01/2018	0       5	    28	       63,768	  31,529</a:t>
            </a:r>
            <a:endParaRPr lang="en-US" dirty="0"/>
          </a:p>
          <a:p>
            <a:pPr>
              <a:lnSpc>
                <a:spcPct val="150000"/>
              </a:lnSpc>
            </a:pPr>
            <a:r>
              <a:rPr lang="en-US" b="1" dirty="0"/>
              <a:t>11/25/2017	03/03/2018	0       3	    8	       63,248	  17,217</a:t>
            </a:r>
            <a:endParaRPr lang="en-US" dirty="0"/>
          </a:p>
          <a:p>
            <a:pPr>
              <a:lnSpc>
                <a:spcPct val="150000"/>
              </a:lnSpc>
            </a:pPr>
            <a:r>
              <a:rPr lang="en-US" b="1" dirty="0"/>
              <a:t>09/02/2017	11/25/2017	0       2	    23	       62,454	  14,399</a:t>
            </a:r>
            <a:endParaRPr lang="en-US" dirty="0"/>
          </a:p>
          <a:p>
            <a:pPr>
              <a:lnSpc>
                <a:spcPct val="150000"/>
              </a:lnSpc>
            </a:pPr>
            <a:r>
              <a:rPr lang="en-US" b="1" dirty="0"/>
              <a:t>03/04/2017	09/02/2017	0       5	    28	       62,184	  30,746</a:t>
            </a:r>
            <a:endParaRPr lang="en-US" dirty="0"/>
          </a:p>
          <a:p>
            <a:pPr>
              <a:lnSpc>
                <a:spcPct val="150000"/>
              </a:lnSpc>
            </a:pPr>
            <a:r>
              <a:rPr lang="en-US" b="1" dirty="0"/>
              <a:t>02/01/2017	03/04/2017	0       1	    3	       61,851              5,669</a:t>
            </a:r>
            <a:endParaRPr lang="en-US"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21</a:t>
            </a:fld>
            <a:endParaRPr lang="en-US" dirty="0"/>
          </a:p>
        </p:txBody>
      </p:sp>
    </p:spTree>
    <p:extLst>
      <p:ext uri="{BB962C8B-B14F-4D97-AF65-F5344CB8AC3E}">
        <p14:creationId xmlns:p14="http://schemas.microsoft.com/office/powerpoint/2010/main" val="133203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14184" y="0"/>
            <a:ext cx="8929816" cy="6285470"/>
          </a:xfrm>
        </p:spPr>
        <p:txBody>
          <a:bodyPr anchor="t">
            <a:noAutofit/>
          </a:bodyPr>
          <a:lstStyle/>
          <a:p>
            <a:pPr>
              <a:lnSpc>
                <a:spcPct val="100000"/>
              </a:lnSpc>
            </a:pPr>
            <a:r>
              <a:rPr lang="en-US" sz="2000" b="1" dirty="0">
                <a:latin typeface="+mn-lt"/>
                <a:cs typeface="Arial" panose="020B0604020202020204" pitchFamily="34" charset="0"/>
              </a:rPr>
              <a:t>High-3 calculation </a:t>
            </a:r>
            <a:br>
              <a:rPr lang="en-US" sz="2000" b="1" dirty="0">
                <a:latin typeface="+mn-lt"/>
                <a:cs typeface="Arial" panose="020B0604020202020204" pitchFamily="34" charset="0"/>
              </a:rPr>
            </a:br>
            <a:r>
              <a:rPr lang="en-US" sz="2000" b="1" dirty="0">
                <a:latin typeface="+mn-lt"/>
                <a:cs typeface="Arial" panose="020B0604020202020204" pitchFamily="34" charset="0"/>
              </a:rPr>
              <a:t>from USPS </a:t>
            </a:r>
            <a:br>
              <a:rPr lang="en-US" sz="2000" b="1" dirty="0">
                <a:latin typeface="+mn-lt"/>
                <a:cs typeface="Arial" panose="020B0604020202020204" pitchFamily="34" charset="0"/>
              </a:rPr>
            </a:br>
            <a:r>
              <a:rPr lang="en-US" sz="2000" b="1" dirty="0">
                <a:latin typeface="+mn-lt"/>
                <a:cs typeface="Arial" panose="020B0604020202020204" pitchFamily="34" charset="0"/>
              </a:rPr>
              <a:t>annuity estimate</a:t>
            </a:r>
            <a:r>
              <a:rPr lang="en-US" sz="2000" dirty="0">
                <a:latin typeface="Arial" panose="020B0604020202020204" pitchFamily="34" charset="0"/>
                <a:cs typeface="Arial" panose="020B0604020202020204" pitchFamily="34" charset="0"/>
              </a:rPr>
              <a:t>:</a:t>
            </a:r>
            <a:br>
              <a:rPr lang="en-US" sz="1200" dirty="0"/>
            </a:br>
            <a:br>
              <a:rPr lang="en-US" sz="1200" dirty="0"/>
            </a:br>
            <a:br>
              <a:rPr lang="en-US" sz="1600" dirty="0"/>
            </a:br>
            <a:br>
              <a:rPr lang="en-US" sz="1600" dirty="0"/>
            </a:br>
            <a:br>
              <a:rPr lang="en-US" sz="1600" dirty="0"/>
            </a:br>
            <a:br>
              <a:rPr lang="en-US" sz="1600" dirty="0"/>
            </a:br>
            <a:br>
              <a:rPr lang="en-US" sz="1600" dirty="0"/>
            </a:br>
            <a:br>
              <a:rPr lang="en-US" sz="1600" dirty="0"/>
            </a:br>
            <a:br>
              <a:rPr lang="en-US" sz="1600" dirty="0"/>
            </a:br>
            <a:endParaRPr lang="en-US" sz="1800" b="1" dirty="0">
              <a:latin typeface="Arial" panose="020B0604020202020204" pitchFamily="34" charset="0"/>
              <a:cs typeface="Arial" panose="020B0604020202020204" pitchFamily="34" charset="0"/>
            </a:endParaRPr>
          </a:p>
        </p:txBody>
      </p:sp>
      <p:sp>
        <p:nvSpPr>
          <p:cNvPr id="36867" name="Rectangle 4"/>
          <p:cNvSpPr>
            <a:spLocks noChangeArrowheads="1"/>
          </p:cNvSpPr>
          <p:nvPr/>
        </p:nvSpPr>
        <p:spPr bwMode="auto">
          <a:xfrm>
            <a:off x="225711" y="3578683"/>
            <a:ext cx="6012535" cy="2209800"/>
          </a:xfrm>
          <a:prstGeom prst="rect">
            <a:avLst/>
          </a:prstGeom>
          <a:noFill/>
          <a:ln w="9525">
            <a:noFill/>
            <a:miter lim="800000"/>
            <a:headEnd/>
            <a:tailEnd/>
          </a:ln>
        </p:spPr>
        <p:txBody>
          <a:bodyPr lIns="92075" tIns="46038" rIns="92075" bIns="46038"/>
          <a:lstStyle/>
          <a:p>
            <a:pPr lvl="5">
              <a:spcBef>
                <a:spcPct val="5000"/>
              </a:spcBef>
            </a:pPr>
            <a:endParaRPr lang="en-US" sz="2800"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22</a:t>
            </a:fld>
            <a:endParaRPr lang="en-US" dirty="0"/>
          </a:p>
        </p:txBody>
      </p:sp>
      <p:pic>
        <p:nvPicPr>
          <p:cNvPr id="3" name="Picture 2"/>
          <p:cNvPicPr>
            <a:picLocks noChangeAspect="1"/>
          </p:cNvPicPr>
          <p:nvPr/>
        </p:nvPicPr>
        <p:blipFill>
          <a:blip r:embed="rId3"/>
          <a:stretch>
            <a:fillRect/>
          </a:stretch>
        </p:blipFill>
        <p:spPr>
          <a:xfrm>
            <a:off x="2352907" y="51222"/>
            <a:ext cx="6691099" cy="6670254"/>
          </a:xfrm>
          <a:prstGeom prst="rect">
            <a:avLst/>
          </a:prstGeom>
        </p:spPr>
      </p:pic>
    </p:spTree>
    <p:extLst>
      <p:ext uri="{BB962C8B-B14F-4D97-AF65-F5344CB8AC3E}">
        <p14:creationId xmlns:p14="http://schemas.microsoft.com/office/powerpoint/2010/main" val="1799350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830959" y="435426"/>
            <a:ext cx="7315200" cy="884238"/>
          </a:xfrm>
        </p:spPr>
        <p:txBody>
          <a:bodyPr>
            <a:normAutofit/>
          </a:bodyPr>
          <a:lstStyle/>
          <a:p>
            <a:pPr algn="ctr" eaLnBrk="1" hangingPunct="1"/>
            <a:r>
              <a:rPr lang="en-US" sz="4800" b="1" dirty="0">
                <a:latin typeface="+mn-lt"/>
              </a:rPr>
              <a:t>General Formula</a:t>
            </a:r>
          </a:p>
        </p:txBody>
      </p:sp>
      <p:sp>
        <p:nvSpPr>
          <p:cNvPr id="15" name="Slide Number Placeholder 14"/>
          <p:cNvSpPr>
            <a:spLocks noGrp="1"/>
          </p:cNvSpPr>
          <p:nvPr>
            <p:ph type="sldNum" sz="quarter" idx="12"/>
          </p:nvPr>
        </p:nvSpPr>
        <p:spPr/>
        <p:txBody>
          <a:bodyPr/>
          <a:lstStyle/>
          <a:p>
            <a:pPr>
              <a:defRPr/>
            </a:pPr>
            <a:fld id="{CBDD7928-7170-4C79-AD39-76FA5D59B8C9}" type="slidenum">
              <a:rPr lang="en-US" smtClean="0"/>
              <a:pPr>
                <a:defRPr/>
              </a:pPr>
              <a:t>23</a:t>
            </a:fld>
            <a:endParaRPr lang="en-US" dirty="0"/>
          </a:p>
        </p:txBody>
      </p:sp>
      <p:sp>
        <p:nvSpPr>
          <p:cNvPr id="37891" name="Rectangle 3"/>
          <p:cNvSpPr>
            <a:spLocks noChangeArrowheads="1"/>
          </p:cNvSpPr>
          <p:nvPr/>
        </p:nvSpPr>
        <p:spPr bwMode="auto">
          <a:xfrm>
            <a:off x="174849" y="1832264"/>
            <a:ext cx="3429000" cy="646331"/>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tx2"/>
                </a:solidFill>
                <a:latin typeface="+mn-lt"/>
              </a:rPr>
              <a:t>CSRS</a:t>
            </a:r>
          </a:p>
        </p:txBody>
      </p:sp>
      <p:sp>
        <p:nvSpPr>
          <p:cNvPr id="37892" name="Text Box 4"/>
          <p:cNvSpPr txBox="1">
            <a:spLocks noChangeArrowheads="1"/>
          </p:cNvSpPr>
          <p:nvPr/>
        </p:nvSpPr>
        <p:spPr bwMode="auto">
          <a:xfrm>
            <a:off x="5072066" y="1864504"/>
            <a:ext cx="4038600" cy="646331"/>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tx2"/>
                </a:solidFill>
                <a:latin typeface="+mn-lt"/>
              </a:rPr>
              <a:t>FERS</a:t>
            </a:r>
          </a:p>
        </p:txBody>
      </p:sp>
      <p:sp>
        <p:nvSpPr>
          <p:cNvPr id="37893" name="Line 5"/>
          <p:cNvSpPr>
            <a:spLocks noChangeShapeType="1"/>
          </p:cNvSpPr>
          <p:nvPr/>
        </p:nvSpPr>
        <p:spPr bwMode="auto">
          <a:xfrm>
            <a:off x="4536077" y="1827893"/>
            <a:ext cx="0" cy="4528458"/>
          </a:xfrm>
          <a:prstGeom prst="line">
            <a:avLst/>
          </a:prstGeom>
          <a:noFill/>
          <a:ln w="76200">
            <a:solidFill>
              <a:srgbClr val="0033CC"/>
            </a:solidFill>
            <a:round/>
            <a:headEnd type="none" w="sm" len="sm"/>
            <a:tailEnd type="none" w="sm" len="sm"/>
          </a:ln>
        </p:spPr>
        <p:txBody>
          <a:bodyPr/>
          <a:lstStyle/>
          <a:p>
            <a:endParaRPr lang="en-US" dirty="0"/>
          </a:p>
        </p:txBody>
      </p:sp>
      <p:sp>
        <p:nvSpPr>
          <p:cNvPr id="37894" name="Text Box 6"/>
          <p:cNvSpPr txBox="1">
            <a:spLocks noChangeArrowheads="1"/>
          </p:cNvSpPr>
          <p:nvPr/>
        </p:nvSpPr>
        <p:spPr bwMode="auto">
          <a:xfrm>
            <a:off x="174849" y="2635388"/>
            <a:ext cx="4114800" cy="3046988"/>
          </a:xfrm>
          <a:prstGeom prst="rect">
            <a:avLst/>
          </a:prstGeom>
          <a:noFill/>
          <a:ln w="12700">
            <a:noFill/>
            <a:miter lim="800000"/>
            <a:headEnd type="none" w="sm" len="sm"/>
            <a:tailEnd type="none" w="sm" len="sm"/>
          </a:ln>
        </p:spPr>
        <p:txBody>
          <a:bodyPr>
            <a:spAutoFit/>
          </a:bodyPr>
          <a:lstStyle/>
          <a:p>
            <a:pPr algn="ctr" eaLnBrk="0" hangingPunct="0">
              <a:lnSpc>
                <a:spcPct val="150000"/>
              </a:lnSpc>
            </a:pPr>
            <a:r>
              <a:rPr lang="en-US" sz="3200" b="1" dirty="0">
                <a:solidFill>
                  <a:schemeClr val="tx2"/>
                </a:solidFill>
                <a:latin typeface="+mn-lt"/>
              </a:rPr>
              <a:t>1.5%  x 5 years +</a:t>
            </a:r>
          </a:p>
          <a:p>
            <a:pPr algn="ctr" eaLnBrk="0" hangingPunct="0">
              <a:lnSpc>
                <a:spcPct val="150000"/>
              </a:lnSpc>
            </a:pPr>
            <a:r>
              <a:rPr lang="en-US" sz="3200" b="1" dirty="0">
                <a:solidFill>
                  <a:schemeClr val="tx2"/>
                </a:solidFill>
                <a:latin typeface="+mn-lt"/>
              </a:rPr>
              <a:t>1.75%x 5 years +</a:t>
            </a:r>
          </a:p>
          <a:p>
            <a:pPr algn="ctr" eaLnBrk="0" hangingPunct="0">
              <a:lnSpc>
                <a:spcPct val="150000"/>
              </a:lnSpc>
            </a:pPr>
            <a:r>
              <a:rPr lang="en-US" sz="3200" b="1" dirty="0">
                <a:solidFill>
                  <a:schemeClr val="tx2"/>
                </a:solidFill>
                <a:latin typeface="+mn-lt"/>
              </a:rPr>
              <a:t>2% x service over</a:t>
            </a:r>
          </a:p>
          <a:p>
            <a:pPr algn="ctr" eaLnBrk="0" hangingPunct="0">
              <a:lnSpc>
                <a:spcPct val="150000"/>
              </a:lnSpc>
            </a:pPr>
            <a:r>
              <a:rPr lang="en-US" sz="3200" b="1" dirty="0">
                <a:solidFill>
                  <a:schemeClr val="tx2"/>
                </a:solidFill>
                <a:latin typeface="+mn-lt"/>
              </a:rPr>
              <a:t> 10 years</a:t>
            </a:r>
          </a:p>
        </p:txBody>
      </p:sp>
      <p:sp>
        <p:nvSpPr>
          <p:cNvPr id="37895" name="Line 7"/>
          <p:cNvSpPr>
            <a:spLocks noChangeShapeType="1"/>
          </p:cNvSpPr>
          <p:nvPr/>
        </p:nvSpPr>
        <p:spPr bwMode="auto">
          <a:xfrm>
            <a:off x="670149" y="5681913"/>
            <a:ext cx="3124200" cy="0"/>
          </a:xfrm>
          <a:prstGeom prst="line">
            <a:avLst/>
          </a:prstGeom>
          <a:noFill/>
          <a:ln w="38100">
            <a:solidFill>
              <a:schemeClr val="tx1"/>
            </a:solidFill>
            <a:round/>
            <a:headEnd type="none" w="sm" len="sm"/>
            <a:tailEnd type="none" w="sm" len="sm"/>
          </a:ln>
        </p:spPr>
        <p:txBody>
          <a:bodyPr/>
          <a:lstStyle/>
          <a:p>
            <a:endParaRPr lang="en-US" dirty="0"/>
          </a:p>
        </p:txBody>
      </p:sp>
      <p:sp>
        <p:nvSpPr>
          <p:cNvPr id="37897" name="Text Box 9"/>
          <p:cNvSpPr txBox="1">
            <a:spLocks noChangeArrowheads="1"/>
          </p:cNvSpPr>
          <p:nvPr/>
        </p:nvSpPr>
        <p:spPr bwMode="auto">
          <a:xfrm>
            <a:off x="5023758" y="2732766"/>
            <a:ext cx="3922534" cy="1754326"/>
          </a:xfrm>
          <a:prstGeom prst="rect">
            <a:avLst/>
          </a:prstGeom>
          <a:noFill/>
          <a:ln w="12700">
            <a:noFill/>
            <a:miter lim="800000"/>
            <a:headEnd type="none" w="sm" len="sm"/>
            <a:tailEnd type="none" w="sm" len="sm"/>
          </a:ln>
        </p:spPr>
        <p:txBody>
          <a:bodyPr wrap="square">
            <a:spAutoFit/>
          </a:bodyPr>
          <a:lstStyle/>
          <a:p>
            <a:pPr algn="ctr" eaLnBrk="0" hangingPunct="0"/>
            <a:r>
              <a:rPr lang="en-US" sz="3600" b="1" dirty="0">
                <a:solidFill>
                  <a:schemeClr val="tx2"/>
                </a:solidFill>
                <a:latin typeface="+mn-lt"/>
              </a:rPr>
              <a:t>1% or 1.1%* x years of service</a:t>
            </a:r>
          </a:p>
          <a:p>
            <a:pPr algn="ctr" eaLnBrk="0" hangingPunct="0"/>
            <a:endParaRPr lang="en-US" sz="3600" b="1" dirty="0">
              <a:solidFill>
                <a:schemeClr val="tx2"/>
              </a:solidFill>
              <a:latin typeface="+mn-lt"/>
            </a:endParaRPr>
          </a:p>
        </p:txBody>
      </p:sp>
      <p:sp>
        <p:nvSpPr>
          <p:cNvPr id="37898" name="Line 10"/>
          <p:cNvSpPr>
            <a:spLocks noChangeShapeType="1"/>
          </p:cNvSpPr>
          <p:nvPr/>
        </p:nvSpPr>
        <p:spPr bwMode="auto">
          <a:xfrm>
            <a:off x="5562599" y="3989271"/>
            <a:ext cx="3124200" cy="0"/>
          </a:xfrm>
          <a:prstGeom prst="line">
            <a:avLst/>
          </a:prstGeom>
          <a:noFill/>
          <a:ln w="38100">
            <a:solidFill>
              <a:schemeClr val="tx1"/>
            </a:solidFill>
            <a:round/>
            <a:headEnd type="none" w="sm" len="sm"/>
            <a:tailEnd type="none" w="sm" len="sm"/>
          </a:ln>
        </p:spPr>
        <p:txBody>
          <a:bodyPr/>
          <a:lstStyle/>
          <a:p>
            <a:endParaRPr lang="en-US" dirty="0"/>
          </a:p>
        </p:txBody>
      </p:sp>
      <p:sp>
        <p:nvSpPr>
          <p:cNvPr id="37899" name="Text Box 11"/>
          <p:cNvSpPr txBox="1">
            <a:spLocks noChangeArrowheads="1"/>
          </p:cNvSpPr>
          <p:nvPr/>
        </p:nvSpPr>
        <p:spPr bwMode="auto">
          <a:xfrm>
            <a:off x="5023758" y="4697491"/>
            <a:ext cx="3760674" cy="892552"/>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a:solidFill>
                  <a:schemeClr val="tx2"/>
                </a:solidFill>
              </a:rPr>
              <a:t>*</a:t>
            </a:r>
            <a:r>
              <a:rPr lang="en-US" sz="2400" b="1" dirty="0">
                <a:solidFill>
                  <a:schemeClr val="tx2"/>
                </a:solidFill>
              </a:rPr>
              <a:t>1.1% if age 62 (or older) with 20 (or more) years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a:bodyPr>
          <a:lstStyle/>
          <a:p>
            <a:pPr algn="ctr"/>
            <a:r>
              <a:rPr lang="en-US" sz="4000" b="1" dirty="0">
                <a:latin typeface="+mn-lt"/>
              </a:rPr>
              <a:t>CSRS Calculation Example</a:t>
            </a:r>
          </a:p>
        </p:txBody>
      </p:sp>
      <p:sp>
        <p:nvSpPr>
          <p:cNvPr id="3" name="Content Placeholder 2"/>
          <p:cNvSpPr>
            <a:spLocks noGrp="1"/>
          </p:cNvSpPr>
          <p:nvPr>
            <p:ph idx="1"/>
          </p:nvPr>
        </p:nvSpPr>
        <p:spPr>
          <a:xfrm>
            <a:off x="230594" y="1318223"/>
            <a:ext cx="8690983" cy="1589734"/>
          </a:xfrm>
        </p:spPr>
        <p:txBody>
          <a:bodyPr>
            <a:noAutofit/>
          </a:bodyPr>
          <a:lstStyle/>
          <a:p>
            <a:pPr marL="0" indent="0">
              <a:buFontTx/>
              <a:buNone/>
              <a:defRPr/>
            </a:pPr>
            <a:endParaRPr lang="en-US" sz="3200" b="1" dirty="0"/>
          </a:p>
          <a:p>
            <a:pPr marL="0" indent="0">
              <a:buFontTx/>
              <a:buNone/>
              <a:defRPr/>
            </a:pPr>
            <a:r>
              <a:rPr lang="en-US" sz="3200" b="1" dirty="0"/>
              <a:t>Employee has 30 years of service (Full Time) and the high-3 average salary is $60,000</a:t>
            </a:r>
          </a:p>
          <a:p>
            <a:pPr marL="0" indent="0">
              <a:spcBef>
                <a:spcPts val="0"/>
              </a:spcBef>
              <a:buFontTx/>
              <a:buNone/>
              <a:defRPr/>
            </a:pPr>
            <a:endParaRPr lang="en-US" sz="2000" b="1" dirty="0"/>
          </a:p>
          <a:p>
            <a:pPr marL="0" indent="0">
              <a:spcBef>
                <a:spcPts val="0"/>
              </a:spcBef>
              <a:buFontTx/>
              <a:buNone/>
              <a:defRPr/>
            </a:pPr>
            <a:endParaRPr lang="en-US" sz="2000" b="1" dirty="0"/>
          </a:p>
          <a:p>
            <a:pPr marL="0" indent="0">
              <a:spcBef>
                <a:spcPts val="0"/>
              </a:spcBef>
              <a:buFontTx/>
              <a:buNone/>
              <a:defRPr/>
            </a:pPr>
            <a:r>
              <a:rPr lang="en-US" sz="2800" b="1" dirty="0"/>
              <a:t>				</a:t>
            </a:r>
          </a:p>
          <a:p>
            <a:pPr marL="0" indent="0">
              <a:spcBef>
                <a:spcPts val="0"/>
              </a:spcBef>
              <a:buFontTx/>
              <a:buNone/>
              <a:defRPr/>
            </a:pPr>
            <a:endParaRPr lang="en-US" sz="2800" b="1" dirty="0"/>
          </a:p>
          <a:p>
            <a:pPr marL="0" indent="0">
              <a:buFontTx/>
              <a:buNone/>
              <a:defRPr/>
            </a:pPr>
            <a:endParaRPr lang="en-US" sz="2000" b="1" dirty="0"/>
          </a:p>
          <a:p>
            <a:pPr>
              <a:defRPr/>
            </a:pPr>
            <a:endParaRPr lang="en-US" sz="2000"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24</a:t>
            </a:fld>
            <a:endParaRPr lang="en-US" dirty="0"/>
          </a:p>
        </p:txBody>
      </p:sp>
      <p:sp>
        <p:nvSpPr>
          <p:cNvPr id="4" name="TextBox 3"/>
          <p:cNvSpPr txBox="1"/>
          <p:nvPr/>
        </p:nvSpPr>
        <p:spPr>
          <a:xfrm>
            <a:off x="774357" y="3319849"/>
            <a:ext cx="7101016" cy="2806922"/>
          </a:xfrm>
          <a:prstGeom prst="rect">
            <a:avLst/>
          </a:prstGeom>
          <a:solidFill>
            <a:schemeClr val="bg1"/>
          </a:solidFill>
        </p:spPr>
        <p:txBody>
          <a:bodyPr wrap="square" rtlCol="0">
            <a:spAutoFit/>
          </a:bodyPr>
          <a:lstStyle/>
          <a:p>
            <a:pPr lvl="0" defTabSz="685800" fontAlgn="auto">
              <a:lnSpc>
                <a:spcPct val="90000"/>
              </a:lnSpc>
              <a:spcBef>
                <a:spcPts val="0"/>
              </a:spcBef>
              <a:spcAft>
                <a:spcPts val="0"/>
              </a:spcAft>
              <a:defRPr/>
            </a:pPr>
            <a:r>
              <a:rPr lang="en-US" sz="2800" b="1" dirty="0">
                <a:solidFill>
                  <a:srgbClr val="5B9BD5">
                    <a:lumMod val="50000"/>
                  </a:srgbClr>
                </a:solidFill>
                <a:latin typeface="Calibri" panose="020F0502020204030204"/>
                <a:cs typeface="+mn-cs"/>
              </a:rPr>
              <a:t>1.5% of $60,000 x 5 years   =       $ 4,500</a:t>
            </a:r>
          </a:p>
          <a:p>
            <a:pPr lvl="0" defTabSz="685800" fontAlgn="auto">
              <a:lnSpc>
                <a:spcPct val="90000"/>
              </a:lnSpc>
              <a:spcBef>
                <a:spcPts val="0"/>
              </a:spcBef>
              <a:spcAft>
                <a:spcPts val="0"/>
              </a:spcAft>
              <a:defRPr/>
            </a:pPr>
            <a:endParaRPr lang="en-US" sz="2800" b="1" dirty="0">
              <a:solidFill>
                <a:srgbClr val="5B9BD5">
                  <a:lumMod val="50000"/>
                </a:srgbClr>
              </a:solidFill>
              <a:latin typeface="Calibri" panose="020F0502020204030204"/>
              <a:cs typeface="+mn-cs"/>
            </a:endParaRPr>
          </a:p>
          <a:p>
            <a:pPr lvl="0" defTabSz="685800" fontAlgn="auto">
              <a:lnSpc>
                <a:spcPct val="90000"/>
              </a:lnSpc>
              <a:spcBef>
                <a:spcPts val="0"/>
              </a:spcBef>
              <a:spcAft>
                <a:spcPts val="0"/>
              </a:spcAft>
              <a:defRPr/>
            </a:pPr>
            <a:r>
              <a:rPr lang="en-US" sz="2800" b="1" dirty="0">
                <a:solidFill>
                  <a:srgbClr val="5B9BD5">
                    <a:lumMod val="50000"/>
                  </a:srgbClr>
                </a:solidFill>
                <a:latin typeface="Calibri" panose="020F0502020204030204"/>
                <a:cs typeface="+mn-cs"/>
              </a:rPr>
              <a:t>1.75% of $60,000 x 5 years =       $ 5,250</a:t>
            </a:r>
          </a:p>
          <a:p>
            <a:pPr lvl="0" defTabSz="685800" fontAlgn="auto">
              <a:lnSpc>
                <a:spcPct val="90000"/>
              </a:lnSpc>
              <a:spcBef>
                <a:spcPts val="0"/>
              </a:spcBef>
              <a:spcAft>
                <a:spcPts val="0"/>
              </a:spcAft>
              <a:defRPr/>
            </a:pPr>
            <a:endParaRPr lang="en-US" sz="2800" b="1" dirty="0">
              <a:solidFill>
                <a:srgbClr val="5B9BD5">
                  <a:lumMod val="50000"/>
                </a:srgbClr>
              </a:solidFill>
              <a:latin typeface="Calibri" panose="020F0502020204030204"/>
              <a:cs typeface="+mn-cs"/>
            </a:endParaRPr>
          </a:p>
          <a:p>
            <a:pPr lvl="0" defTabSz="685800" fontAlgn="auto">
              <a:lnSpc>
                <a:spcPct val="90000"/>
              </a:lnSpc>
              <a:spcBef>
                <a:spcPts val="0"/>
              </a:spcBef>
              <a:spcAft>
                <a:spcPts val="0"/>
              </a:spcAft>
              <a:defRPr/>
            </a:pPr>
            <a:r>
              <a:rPr lang="en-US" sz="2800" b="1" dirty="0">
                <a:solidFill>
                  <a:srgbClr val="5B9BD5">
                    <a:lumMod val="50000"/>
                  </a:srgbClr>
                </a:solidFill>
                <a:latin typeface="Calibri" panose="020F0502020204030204"/>
                <a:cs typeface="+mn-cs"/>
              </a:rPr>
              <a:t> 2.0% of $60,000 x 20 years =      </a:t>
            </a:r>
            <a:r>
              <a:rPr lang="en-US" sz="2800" b="1" u="sng" dirty="0">
                <a:solidFill>
                  <a:srgbClr val="5B9BD5">
                    <a:lumMod val="50000"/>
                  </a:srgbClr>
                </a:solidFill>
                <a:latin typeface="Calibri" panose="020F0502020204030204"/>
                <a:cs typeface="+mn-cs"/>
              </a:rPr>
              <a:t>$ 24,000</a:t>
            </a:r>
          </a:p>
          <a:p>
            <a:pPr lvl="0" defTabSz="685800" fontAlgn="auto">
              <a:lnSpc>
                <a:spcPct val="90000"/>
              </a:lnSpc>
              <a:spcBef>
                <a:spcPts val="0"/>
              </a:spcBef>
              <a:spcAft>
                <a:spcPts val="0"/>
              </a:spcAft>
              <a:defRPr/>
            </a:pPr>
            <a:endParaRPr lang="en-US" sz="2800" b="1" u="sng" dirty="0">
              <a:solidFill>
                <a:srgbClr val="5B9BD5">
                  <a:lumMod val="50000"/>
                </a:srgbClr>
              </a:solidFill>
              <a:latin typeface="Calibri" panose="020F0502020204030204"/>
              <a:cs typeface="+mn-cs"/>
            </a:endParaRPr>
          </a:p>
          <a:p>
            <a:pPr lvl="0" defTabSz="685800" fontAlgn="auto">
              <a:lnSpc>
                <a:spcPct val="90000"/>
              </a:lnSpc>
              <a:spcBef>
                <a:spcPts val="0"/>
              </a:spcBef>
              <a:spcAft>
                <a:spcPts val="0"/>
              </a:spcAft>
              <a:defRPr/>
            </a:pPr>
            <a:r>
              <a:rPr lang="en-US" sz="2800" b="1" dirty="0">
                <a:solidFill>
                  <a:srgbClr val="5B9BD5">
                    <a:lumMod val="50000"/>
                  </a:srgbClr>
                </a:solidFill>
                <a:latin typeface="Calibri" panose="020F0502020204030204"/>
                <a:cs typeface="+mn-cs"/>
              </a:rPr>
              <a:t>Basic Annuity (per year)      =       $ 33,750</a:t>
            </a:r>
            <a:endParaRPr lang="en-US" sz="2400" b="1" dirty="0"/>
          </a:p>
        </p:txBody>
      </p:sp>
    </p:spTree>
    <p:extLst>
      <p:ext uri="{BB962C8B-B14F-4D97-AF65-F5344CB8AC3E}">
        <p14:creationId xmlns:p14="http://schemas.microsoft.com/office/powerpoint/2010/main" val="2936756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58625" y="420906"/>
            <a:ext cx="7315200" cy="1189038"/>
          </a:xfrm>
        </p:spPr>
        <p:txBody>
          <a:bodyPr>
            <a:normAutofit/>
          </a:bodyPr>
          <a:lstStyle/>
          <a:p>
            <a:pPr algn="ctr"/>
            <a:r>
              <a:rPr lang="en-US" sz="4400" b="1" dirty="0">
                <a:latin typeface="+mn-lt"/>
              </a:rPr>
              <a:t>FERS Calculation Example 1</a:t>
            </a:r>
          </a:p>
        </p:txBody>
      </p:sp>
      <p:sp>
        <p:nvSpPr>
          <p:cNvPr id="41987" name="Content Placeholder 2"/>
          <p:cNvSpPr>
            <a:spLocks noGrp="1"/>
          </p:cNvSpPr>
          <p:nvPr>
            <p:ph idx="1"/>
          </p:nvPr>
        </p:nvSpPr>
        <p:spPr>
          <a:xfrm>
            <a:off x="222421" y="1542147"/>
            <a:ext cx="8657967" cy="1901270"/>
          </a:xfrm>
        </p:spPr>
        <p:txBody>
          <a:bodyPr>
            <a:normAutofit/>
          </a:bodyPr>
          <a:lstStyle/>
          <a:p>
            <a:pPr marL="0" indent="0">
              <a:buFontTx/>
              <a:buNone/>
            </a:pPr>
            <a:endParaRPr lang="en-US" sz="3200" dirty="0"/>
          </a:p>
          <a:p>
            <a:pPr marL="0" indent="0">
              <a:buFontTx/>
              <a:buNone/>
            </a:pPr>
            <a:r>
              <a:rPr lang="en-US" sz="3200" b="1" dirty="0"/>
              <a:t>Employee, age 60, has 30 years of service (Full Time) and High-3 average salary of $60,000</a:t>
            </a:r>
          </a:p>
          <a:p>
            <a:pPr marL="0" indent="0">
              <a:buFontTx/>
              <a:buNone/>
            </a:pPr>
            <a:endParaRPr lang="en-US"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25</a:t>
            </a:fld>
            <a:endParaRPr lang="en-US" dirty="0"/>
          </a:p>
        </p:txBody>
      </p:sp>
      <p:sp>
        <p:nvSpPr>
          <p:cNvPr id="2" name="TextBox 1"/>
          <p:cNvSpPr txBox="1"/>
          <p:nvPr/>
        </p:nvSpPr>
        <p:spPr>
          <a:xfrm>
            <a:off x="1128582" y="3318570"/>
            <a:ext cx="6845643" cy="3539430"/>
          </a:xfrm>
          <a:prstGeom prst="rect">
            <a:avLst/>
          </a:prstGeom>
          <a:solidFill>
            <a:schemeClr val="bg1"/>
          </a:solidFill>
        </p:spPr>
        <p:txBody>
          <a:bodyPr wrap="square" rtlCol="0">
            <a:spAutoFit/>
          </a:bodyPr>
          <a:lstStyle/>
          <a:p>
            <a:pPr lvl="0" algn="ctr" defTabSz="685800" fontAlgn="auto">
              <a:lnSpc>
                <a:spcPct val="90000"/>
              </a:lnSpc>
              <a:spcAft>
                <a:spcPts val="0"/>
              </a:spcAft>
            </a:pPr>
            <a:endParaRPr lang="en-US" sz="2000" b="1" dirty="0">
              <a:solidFill>
                <a:srgbClr val="5B9BD5">
                  <a:lumMod val="50000"/>
                </a:srgbClr>
              </a:solidFill>
              <a:latin typeface="Calibri" panose="020F0502020204030204"/>
              <a:cs typeface="+mn-cs"/>
            </a:endParaRPr>
          </a:p>
          <a:p>
            <a:pPr lvl="0" algn="ctr" defTabSz="685800" fontAlgn="auto">
              <a:lnSpc>
                <a:spcPct val="90000"/>
              </a:lnSpc>
              <a:spcAft>
                <a:spcPts val="0"/>
              </a:spcAft>
            </a:pPr>
            <a:r>
              <a:rPr lang="en-US" sz="3200" b="1" dirty="0">
                <a:solidFill>
                  <a:srgbClr val="5B9BD5">
                    <a:lumMod val="50000"/>
                  </a:srgbClr>
                </a:solidFill>
                <a:latin typeface="Calibri" panose="020F0502020204030204"/>
                <a:cs typeface="+mn-cs"/>
              </a:rPr>
              <a:t>1.0% of $60,000 x 30 = $18,000</a:t>
            </a:r>
          </a:p>
          <a:p>
            <a:pPr lvl="0" algn="ctr" defTabSz="685800" fontAlgn="auto">
              <a:lnSpc>
                <a:spcPct val="90000"/>
              </a:lnSpc>
              <a:spcAft>
                <a:spcPts val="0"/>
              </a:spcAft>
            </a:pPr>
            <a:endParaRPr lang="en-US" b="1" dirty="0">
              <a:solidFill>
                <a:srgbClr val="5B9BD5">
                  <a:lumMod val="50000"/>
                </a:srgbClr>
              </a:solidFill>
              <a:latin typeface="Calibri" panose="020F0502020204030204"/>
              <a:cs typeface="+mn-cs"/>
            </a:endParaRPr>
          </a:p>
          <a:p>
            <a:pPr lvl="0" algn="ctr" defTabSz="685800" fontAlgn="auto">
              <a:lnSpc>
                <a:spcPct val="90000"/>
              </a:lnSpc>
              <a:spcAft>
                <a:spcPts val="0"/>
              </a:spcAft>
            </a:pPr>
            <a:r>
              <a:rPr lang="en-US" sz="3200" b="1" dirty="0">
                <a:solidFill>
                  <a:srgbClr val="5B9BD5">
                    <a:lumMod val="50000"/>
                  </a:srgbClr>
                </a:solidFill>
                <a:latin typeface="Calibri" panose="020F0502020204030204"/>
                <a:cs typeface="+mn-cs"/>
              </a:rPr>
              <a:t>or</a:t>
            </a:r>
          </a:p>
          <a:p>
            <a:pPr lvl="0" algn="ctr" defTabSz="685800" fontAlgn="auto">
              <a:lnSpc>
                <a:spcPct val="90000"/>
              </a:lnSpc>
              <a:spcAft>
                <a:spcPts val="0"/>
              </a:spcAft>
            </a:pPr>
            <a:endParaRPr lang="en-US" b="1" dirty="0">
              <a:solidFill>
                <a:srgbClr val="5B9BD5">
                  <a:lumMod val="50000"/>
                </a:srgbClr>
              </a:solidFill>
              <a:latin typeface="Calibri" panose="020F0502020204030204"/>
              <a:cs typeface="+mn-cs"/>
            </a:endParaRPr>
          </a:p>
          <a:p>
            <a:pPr lvl="0" algn="ctr" defTabSz="685800" fontAlgn="auto">
              <a:lnSpc>
                <a:spcPct val="150000"/>
              </a:lnSpc>
              <a:spcAft>
                <a:spcPts val="0"/>
              </a:spcAft>
            </a:pPr>
            <a:r>
              <a:rPr lang="en-US" sz="3200" b="1" dirty="0">
                <a:solidFill>
                  <a:srgbClr val="5B9BD5">
                    <a:lumMod val="50000"/>
                  </a:srgbClr>
                </a:solidFill>
                <a:latin typeface="Calibri" panose="020F0502020204030204"/>
                <a:cs typeface="+mn-cs"/>
              </a:rPr>
              <a:t>1% x 30 = 30%</a:t>
            </a:r>
          </a:p>
          <a:p>
            <a:pPr lvl="0" algn="ctr" defTabSz="685800" fontAlgn="auto">
              <a:lnSpc>
                <a:spcPct val="150000"/>
              </a:lnSpc>
              <a:spcAft>
                <a:spcPts val="0"/>
              </a:spcAft>
            </a:pPr>
            <a:r>
              <a:rPr lang="en-US" sz="3200" b="1" dirty="0">
                <a:solidFill>
                  <a:srgbClr val="5B9BD5">
                    <a:lumMod val="50000"/>
                  </a:srgbClr>
                </a:solidFill>
                <a:latin typeface="Calibri" panose="020F0502020204030204"/>
                <a:cs typeface="+mn-cs"/>
              </a:rPr>
              <a:t>30% x $60,000 = $18,000</a:t>
            </a:r>
          </a:p>
          <a:p>
            <a:endParaRPr lang="en-US" sz="20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58625" y="420906"/>
            <a:ext cx="7315200" cy="1189038"/>
          </a:xfrm>
        </p:spPr>
        <p:txBody>
          <a:bodyPr>
            <a:normAutofit/>
          </a:bodyPr>
          <a:lstStyle/>
          <a:p>
            <a:pPr algn="ctr"/>
            <a:r>
              <a:rPr lang="en-US" sz="4000" b="1" dirty="0">
                <a:latin typeface="+mn-lt"/>
              </a:rPr>
              <a:t>FERS Calculation Example 2</a:t>
            </a:r>
          </a:p>
        </p:txBody>
      </p:sp>
      <p:sp>
        <p:nvSpPr>
          <p:cNvPr id="41987" name="Content Placeholder 2"/>
          <p:cNvSpPr>
            <a:spLocks noGrp="1"/>
          </p:cNvSpPr>
          <p:nvPr>
            <p:ph idx="1"/>
          </p:nvPr>
        </p:nvSpPr>
        <p:spPr>
          <a:xfrm>
            <a:off x="285750" y="1720166"/>
            <a:ext cx="8229600" cy="1278407"/>
          </a:xfrm>
        </p:spPr>
        <p:txBody>
          <a:bodyPr>
            <a:normAutofit/>
          </a:bodyPr>
          <a:lstStyle/>
          <a:p>
            <a:pPr marL="0" indent="0">
              <a:buFontTx/>
              <a:buNone/>
            </a:pPr>
            <a:r>
              <a:rPr lang="en-US" sz="3200" b="1" dirty="0"/>
              <a:t>Employee, age 62, has 30 years of service (Full Time) and high-3 average salary of $60,000</a:t>
            </a:r>
          </a:p>
          <a:p>
            <a:pPr marL="0" indent="0">
              <a:buFontTx/>
              <a:buNone/>
            </a:pPr>
            <a:endParaRPr lang="en-US"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26</a:t>
            </a:fld>
            <a:endParaRPr lang="en-US" dirty="0"/>
          </a:p>
        </p:txBody>
      </p:sp>
      <p:sp>
        <p:nvSpPr>
          <p:cNvPr id="2" name="TextBox 1"/>
          <p:cNvSpPr txBox="1"/>
          <p:nvPr/>
        </p:nvSpPr>
        <p:spPr>
          <a:xfrm>
            <a:off x="617838" y="2997380"/>
            <a:ext cx="7422292" cy="3724096"/>
          </a:xfrm>
          <a:prstGeom prst="rect">
            <a:avLst/>
          </a:prstGeom>
          <a:solidFill>
            <a:schemeClr val="bg1"/>
          </a:solidFill>
        </p:spPr>
        <p:txBody>
          <a:bodyPr wrap="square" rtlCol="0">
            <a:spAutoFit/>
          </a:bodyPr>
          <a:lstStyle/>
          <a:p>
            <a:endParaRPr lang="en-US" sz="2000" b="1" dirty="0"/>
          </a:p>
          <a:p>
            <a:pPr lvl="0" algn="ctr" defTabSz="685800" fontAlgn="auto">
              <a:lnSpc>
                <a:spcPct val="90000"/>
              </a:lnSpc>
              <a:spcAft>
                <a:spcPts val="0"/>
              </a:spcAft>
            </a:pPr>
            <a:r>
              <a:rPr lang="en-US" sz="3200" b="1" dirty="0">
                <a:solidFill>
                  <a:srgbClr val="5B9BD5">
                    <a:lumMod val="50000"/>
                  </a:srgbClr>
                </a:solidFill>
                <a:latin typeface="Calibri" panose="020F0502020204030204"/>
                <a:cs typeface="+mn-cs"/>
              </a:rPr>
              <a:t>1.1% of $60,000 x 30 = $19,800</a:t>
            </a:r>
          </a:p>
          <a:p>
            <a:pPr lvl="0" algn="ctr" defTabSz="685800" fontAlgn="auto">
              <a:lnSpc>
                <a:spcPct val="90000"/>
              </a:lnSpc>
              <a:spcAft>
                <a:spcPts val="0"/>
              </a:spcAft>
            </a:pPr>
            <a:r>
              <a:rPr lang="en-US" sz="3200" b="1" dirty="0">
                <a:solidFill>
                  <a:srgbClr val="5B9BD5">
                    <a:lumMod val="50000"/>
                  </a:srgbClr>
                </a:solidFill>
                <a:latin typeface="Calibri" panose="020F0502020204030204"/>
                <a:cs typeface="+mn-cs"/>
              </a:rPr>
              <a:t>			</a:t>
            </a:r>
          </a:p>
          <a:p>
            <a:pPr lvl="0" algn="ctr" defTabSz="685800" fontAlgn="auto">
              <a:lnSpc>
                <a:spcPct val="90000"/>
              </a:lnSpc>
              <a:spcAft>
                <a:spcPts val="0"/>
              </a:spcAft>
            </a:pPr>
            <a:r>
              <a:rPr lang="en-US" sz="3200" b="1" dirty="0">
                <a:solidFill>
                  <a:srgbClr val="5B9BD5">
                    <a:lumMod val="50000"/>
                  </a:srgbClr>
                </a:solidFill>
                <a:latin typeface="Calibri" panose="020F0502020204030204"/>
                <a:cs typeface="+mn-cs"/>
              </a:rPr>
              <a:t>or</a:t>
            </a:r>
          </a:p>
          <a:p>
            <a:pPr lvl="0" algn="ctr" defTabSz="685800" fontAlgn="auto">
              <a:lnSpc>
                <a:spcPct val="90000"/>
              </a:lnSpc>
              <a:spcAft>
                <a:spcPts val="0"/>
              </a:spcAft>
            </a:pPr>
            <a:endParaRPr lang="en-US" sz="3200" b="1" dirty="0">
              <a:solidFill>
                <a:srgbClr val="5B9BD5">
                  <a:lumMod val="50000"/>
                </a:srgbClr>
              </a:solidFill>
              <a:latin typeface="Calibri" panose="020F0502020204030204"/>
              <a:cs typeface="+mn-cs"/>
            </a:endParaRPr>
          </a:p>
          <a:p>
            <a:pPr lvl="0" algn="ctr" defTabSz="685800" fontAlgn="auto">
              <a:lnSpc>
                <a:spcPct val="90000"/>
              </a:lnSpc>
              <a:spcAft>
                <a:spcPts val="0"/>
              </a:spcAft>
            </a:pPr>
            <a:r>
              <a:rPr lang="en-US" sz="3200" b="1" dirty="0">
                <a:solidFill>
                  <a:srgbClr val="5B9BD5">
                    <a:lumMod val="50000"/>
                  </a:srgbClr>
                </a:solidFill>
                <a:latin typeface="Calibri" panose="020F0502020204030204"/>
                <a:cs typeface="+mn-cs"/>
              </a:rPr>
              <a:t>1.1% x 30 = 33%</a:t>
            </a:r>
          </a:p>
          <a:p>
            <a:pPr lvl="0" algn="ctr" defTabSz="685800" fontAlgn="auto">
              <a:lnSpc>
                <a:spcPct val="90000"/>
              </a:lnSpc>
              <a:spcAft>
                <a:spcPts val="0"/>
              </a:spcAft>
            </a:pPr>
            <a:endParaRPr lang="en-US" sz="2800" b="1" dirty="0">
              <a:solidFill>
                <a:srgbClr val="5B9BD5">
                  <a:lumMod val="50000"/>
                </a:srgbClr>
              </a:solidFill>
              <a:latin typeface="Calibri" panose="020F0502020204030204"/>
              <a:cs typeface="+mn-cs"/>
            </a:endParaRPr>
          </a:p>
          <a:p>
            <a:pPr lvl="0" algn="ctr" defTabSz="685800" fontAlgn="auto">
              <a:lnSpc>
                <a:spcPct val="90000"/>
              </a:lnSpc>
              <a:spcAft>
                <a:spcPts val="0"/>
              </a:spcAft>
            </a:pPr>
            <a:r>
              <a:rPr lang="en-US" sz="3200" b="1" dirty="0">
                <a:solidFill>
                  <a:srgbClr val="5B9BD5">
                    <a:lumMod val="50000"/>
                  </a:srgbClr>
                </a:solidFill>
                <a:latin typeface="Calibri" panose="020F0502020204030204"/>
                <a:cs typeface="+mn-cs"/>
              </a:rPr>
              <a:t>33% x $60,000 = $19,800</a:t>
            </a:r>
          </a:p>
          <a:p>
            <a:endParaRPr lang="en-US" sz="2000" b="1" dirty="0"/>
          </a:p>
        </p:txBody>
      </p:sp>
    </p:spTree>
    <p:extLst>
      <p:ext uri="{BB962C8B-B14F-4D97-AF65-F5344CB8AC3E}">
        <p14:creationId xmlns:p14="http://schemas.microsoft.com/office/powerpoint/2010/main" val="2945536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987890" y="500742"/>
            <a:ext cx="7527459" cy="762000"/>
          </a:xfrm>
        </p:spPr>
        <p:txBody>
          <a:bodyPr>
            <a:noAutofit/>
          </a:bodyPr>
          <a:lstStyle/>
          <a:p>
            <a:pPr algn="ctr" eaLnBrk="1" hangingPunct="1"/>
            <a:r>
              <a:rPr lang="en-US" sz="4000" b="1" dirty="0">
                <a:latin typeface="+mn-lt"/>
              </a:rPr>
              <a:t>FERS Special Annuity Supplement</a:t>
            </a:r>
          </a:p>
        </p:txBody>
      </p:sp>
      <p:sp>
        <p:nvSpPr>
          <p:cNvPr id="46083" name="Rectangle 3"/>
          <p:cNvSpPr>
            <a:spLocks noGrp="1"/>
          </p:cNvSpPr>
          <p:nvPr>
            <p:ph idx="1"/>
          </p:nvPr>
        </p:nvSpPr>
        <p:spPr>
          <a:xfrm>
            <a:off x="263611" y="1883226"/>
            <a:ext cx="8410831" cy="4038600"/>
          </a:xfrm>
        </p:spPr>
        <p:txBody>
          <a:bodyPr>
            <a:normAutofit/>
          </a:bodyPr>
          <a:lstStyle/>
          <a:p>
            <a:pPr marL="231775" indent="-231775" eaLnBrk="1" hangingPunct="1">
              <a:spcAft>
                <a:spcPct val="20000"/>
              </a:spcAft>
            </a:pPr>
            <a:r>
              <a:rPr lang="en-US" sz="2800" b="1" dirty="0"/>
              <a:t>Intended to substitute for the Social Security part of the total FERS benefit until age 62</a:t>
            </a:r>
          </a:p>
          <a:p>
            <a:pPr marL="231775" indent="-231775" eaLnBrk="1" hangingPunct="1">
              <a:spcBef>
                <a:spcPct val="30000"/>
              </a:spcBef>
              <a:spcAft>
                <a:spcPct val="5000"/>
              </a:spcAft>
            </a:pPr>
            <a:r>
              <a:rPr lang="en-US" sz="2800" b="1" dirty="0"/>
              <a:t>Approximates the Social Security benefit earned under FERS</a:t>
            </a:r>
          </a:p>
          <a:p>
            <a:pPr marL="231775" indent="-231775" eaLnBrk="1" hangingPunct="1">
              <a:spcBef>
                <a:spcPct val="30000"/>
              </a:spcBef>
              <a:spcAft>
                <a:spcPct val="5000"/>
              </a:spcAft>
            </a:pPr>
            <a:r>
              <a:rPr lang="en-US" sz="2800" b="1" dirty="0"/>
              <a:t>It is paid by OPM, not Social Security</a:t>
            </a:r>
          </a:p>
          <a:p>
            <a:pPr marL="231775" indent="-231775" eaLnBrk="1" hangingPunct="1">
              <a:spcBef>
                <a:spcPct val="30000"/>
              </a:spcBef>
              <a:spcAft>
                <a:spcPct val="5000"/>
              </a:spcAft>
            </a:pPr>
            <a:r>
              <a:rPr lang="en-US" sz="2800" b="1" dirty="0"/>
              <a:t>Subject to earnings test</a:t>
            </a:r>
          </a:p>
          <a:p>
            <a:pPr marL="231775" indent="-231775" eaLnBrk="1" hangingPunct="1">
              <a:spcBef>
                <a:spcPct val="30000"/>
              </a:spcBef>
              <a:spcAft>
                <a:spcPct val="5000"/>
              </a:spcAft>
            </a:pPr>
            <a:r>
              <a:rPr lang="en-US" sz="2800" b="1" dirty="0"/>
              <a:t>No COLAs</a:t>
            </a:r>
          </a:p>
          <a:p>
            <a:pPr marL="231775" indent="-231775" eaLnBrk="1" hangingPunct="1">
              <a:spcBef>
                <a:spcPct val="30000"/>
              </a:spcBef>
              <a:spcAft>
                <a:spcPct val="5000"/>
              </a:spcAft>
            </a:pPr>
            <a:r>
              <a:rPr lang="en-US" sz="2800" b="1" dirty="0"/>
              <a:t>Ends at age 62</a:t>
            </a:r>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27</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985" y="4338516"/>
            <a:ext cx="3587261" cy="2389116"/>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914413" y="457200"/>
            <a:ext cx="7397565" cy="762000"/>
          </a:xfrm>
        </p:spPr>
        <p:txBody>
          <a:bodyPr>
            <a:noAutofit/>
          </a:bodyPr>
          <a:lstStyle/>
          <a:p>
            <a:pPr algn="ctr" eaLnBrk="1" hangingPunct="1"/>
            <a:r>
              <a:rPr lang="en-US" sz="4000" b="1" dirty="0">
                <a:latin typeface="+mn-lt"/>
              </a:rPr>
              <a:t>FERS Special Annuity Supplement</a:t>
            </a:r>
          </a:p>
        </p:txBody>
      </p:sp>
      <p:sp>
        <p:nvSpPr>
          <p:cNvPr id="47107" name="Rectangle 3"/>
          <p:cNvSpPr>
            <a:spLocks noGrp="1"/>
          </p:cNvSpPr>
          <p:nvPr>
            <p:ph idx="1"/>
          </p:nvPr>
        </p:nvSpPr>
        <p:spPr>
          <a:xfrm>
            <a:off x="107092" y="1600200"/>
            <a:ext cx="8699157" cy="5257800"/>
          </a:xfrm>
        </p:spPr>
        <p:txBody>
          <a:bodyPr>
            <a:normAutofit/>
          </a:bodyPr>
          <a:lstStyle/>
          <a:p>
            <a:pPr marL="231775" indent="-231775" eaLnBrk="1" hangingPunct="1">
              <a:spcAft>
                <a:spcPct val="20000"/>
              </a:spcAft>
              <a:buFont typeface="Wingdings" pitchFamily="2" charset="2"/>
              <a:buNone/>
            </a:pPr>
            <a:r>
              <a:rPr lang="en-US" sz="2800" b="1" dirty="0">
                <a:latin typeface="Arial" pitchFamily="34" charset="0"/>
                <a:cs typeface="Arial" pitchFamily="34" charset="0"/>
              </a:rPr>
              <a:t>To be eligible for the Supplement:</a:t>
            </a:r>
          </a:p>
          <a:p>
            <a:pPr marL="231775" indent="-231775" eaLnBrk="1" hangingPunct="1">
              <a:spcAft>
                <a:spcPct val="20000"/>
              </a:spcAft>
              <a:buFont typeface="Wingdings" pitchFamily="2" charset="2"/>
              <a:buNone/>
            </a:pPr>
            <a:endParaRPr lang="en-US" sz="2400" b="1" dirty="0">
              <a:latin typeface="Arial" pitchFamily="34" charset="0"/>
              <a:cs typeface="Arial" pitchFamily="34" charset="0"/>
            </a:endParaRPr>
          </a:p>
          <a:p>
            <a:pPr marL="231775" indent="-231775" eaLnBrk="1" hangingPunct="1">
              <a:spcBef>
                <a:spcPct val="25000"/>
              </a:spcBef>
              <a:spcAft>
                <a:spcPct val="20000"/>
              </a:spcAft>
            </a:pPr>
            <a:r>
              <a:rPr lang="en-US" sz="2800" b="1" dirty="0"/>
              <a:t>Employee must have 1 full calendar year of deductions under FERS, and</a:t>
            </a:r>
          </a:p>
          <a:p>
            <a:pPr marL="231775" indent="-231775" eaLnBrk="1" hangingPunct="1">
              <a:spcBef>
                <a:spcPct val="25000"/>
              </a:spcBef>
              <a:spcAft>
                <a:spcPct val="20000"/>
              </a:spcAft>
            </a:pPr>
            <a:endParaRPr lang="en-US" sz="1200" b="1" dirty="0"/>
          </a:p>
          <a:p>
            <a:pPr marL="231775" indent="-231775" eaLnBrk="1" hangingPunct="1">
              <a:spcBef>
                <a:spcPct val="30000"/>
              </a:spcBef>
              <a:spcAft>
                <a:spcPct val="5000"/>
              </a:spcAft>
            </a:pPr>
            <a:r>
              <a:rPr lang="en-US" sz="2800" b="1" dirty="0"/>
              <a:t>Must qualify for an immediate, non-disability retirement </a:t>
            </a:r>
          </a:p>
          <a:p>
            <a:pPr marL="231775" indent="-231775" eaLnBrk="1" hangingPunct="1">
              <a:spcBef>
                <a:spcPct val="30000"/>
              </a:spcBef>
              <a:spcAft>
                <a:spcPct val="5000"/>
              </a:spcAft>
            </a:pPr>
            <a:endParaRPr lang="en-US" sz="1800" b="1" dirty="0"/>
          </a:p>
          <a:p>
            <a:pPr marL="231775" indent="-231775" eaLnBrk="1" hangingPunct="1">
              <a:spcBef>
                <a:spcPct val="30000"/>
              </a:spcBef>
              <a:spcAft>
                <a:spcPct val="5000"/>
              </a:spcAft>
            </a:pPr>
            <a:r>
              <a:rPr lang="en-US" sz="2800" b="1" dirty="0"/>
              <a:t>MRA+10 retirement does </a:t>
            </a:r>
            <a:r>
              <a:rPr lang="en-US" sz="2800" b="1" u="sng" dirty="0"/>
              <a:t>not</a:t>
            </a:r>
            <a:r>
              <a:rPr lang="en-US" sz="2800" b="1" dirty="0"/>
              <a:t> receive Special Annuity Supplement</a:t>
            </a:r>
          </a:p>
        </p:txBody>
      </p:sp>
      <p:sp>
        <p:nvSpPr>
          <p:cNvPr id="7" name="Slide Number Placeholder 6"/>
          <p:cNvSpPr>
            <a:spLocks noGrp="1"/>
          </p:cNvSpPr>
          <p:nvPr>
            <p:ph type="sldNum" sz="quarter" idx="12"/>
          </p:nvPr>
        </p:nvSpPr>
        <p:spPr/>
        <p:txBody>
          <a:bodyPr>
            <a:normAutofit/>
          </a:bodyPr>
          <a:lstStyle/>
          <a:p>
            <a:pPr>
              <a:defRPr/>
            </a:pPr>
            <a:fld id="{CBDD7928-7170-4C79-AD39-76FA5D59B8C9}" type="slidenum">
              <a:rPr lang="en-US" smtClean="0"/>
              <a:pPr>
                <a:defRPr/>
              </a:pPr>
              <a:t>28</a:t>
            </a:fld>
            <a:endParaRPr lang="en-US"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296562" y="695701"/>
            <a:ext cx="8310421" cy="762000"/>
          </a:xfrm>
        </p:spPr>
        <p:txBody>
          <a:bodyPr>
            <a:noAutofit/>
          </a:bodyPr>
          <a:lstStyle/>
          <a:p>
            <a:pPr algn="ctr" eaLnBrk="1" hangingPunct="1"/>
            <a:r>
              <a:rPr lang="en-US" sz="4000" b="1" dirty="0">
                <a:latin typeface="+mn-lt"/>
              </a:rPr>
              <a:t>Review USPS Annuity Estimate</a:t>
            </a:r>
            <a:br>
              <a:rPr lang="en-US" sz="4000" b="1" dirty="0">
                <a:latin typeface="+mn-lt"/>
              </a:rPr>
            </a:br>
            <a:r>
              <a:rPr lang="en-US" sz="4000" b="1" dirty="0">
                <a:latin typeface="+mn-lt"/>
              </a:rPr>
              <a:t>for Special Annuity Supplement</a:t>
            </a:r>
          </a:p>
        </p:txBody>
      </p:sp>
      <p:sp>
        <p:nvSpPr>
          <p:cNvPr id="47107" name="Rectangle 3"/>
          <p:cNvSpPr>
            <a:spLocks noGrp="1"/>
          </p:cNvSpPr>
          <p:nvPr>
            <p:ph idx="1"/>
          </p:nvPr>
        </p:nvSpPr>
        <p:spPr>
          <a:xfrm>
            <a:off x="148281" y="1995616"/>
            <a:ext cx="8839199" cy="4038600"/>
          </a:xfrm>
        </p:spPr>
        <p:txBody>
          <a:bodyPr>
            <a:noAutofit/>
          </a:bodyPr>
          <a:lstStyle/>
          <a:p>
            <a:pPr marL="0" indent="0" eaLnBrk="1" hangingPunct="1">
              <a:spcBef>
                <a:spcPct val="25000"/>
              </a:spcBef>
              <a:spcAft>
                <a:spcPct val="20000"/>
              </a:spcAft>
              <a:buNone/>
            </a:pPr>
            <a:r>
              <a:rPr lang="en-US" sz="2800" b="1" dirty="0"/>
              <a:t>Beginning about Fall 2017, the Postal Service revised its retirement estimate computer program and began including estimates of Special Annuity Supplement amounts for those who are entitled to it.</a:t>
            </a:r>
          </a:p>
          <a:p>
            <a:pPr marL="0" indent="0" eaLnBrk="1" hangingPunct="1">
              <a:spcBef>
                <a:spcPct val="25000"/>
              </a:spcBef>
              <a:spcAft>
                <a:spcPct val="20000"/>
              </a:spcAft>
              <a:buNone/>
            </a:pPr>
            <a:endParaRPr lang="en-US" sz="2800" b="1" dirty="0"/>
          </a:p>
          <a:p>
            <a:pPr marL="0" indent="0" eaLnBrk="1" hangingPunct="1">
              <a:spcBef>
                <a:spcPct val="25000"/>
              </a:spcBef>
              <a:spcAft>
                <a:spcPct val="20000"/>
              </a:spcAft>
              <a:buNone/>
            </a:pPr>
            <a:r>
              <a:rPr lang="en-US" sz="2800" b="1" dirty="0"/>
              <a:t>See next slide for </a:t>
            </a:r>
            <a:r>
              <a:rPr lang="en-US" sz="2800" b="1"/>
              <a:t>a sample.</a:t>
            </a:r>
            <a:endParaRPr lang="en-US" sz="2800" b="1" dirty="0"/>
          </a:p>
        </p:txBody>
      </p:sp>
      <p:sp>
        <p:nvSpPr>
          <p:cNvPr id="7" name="Slide Number Placeholder 6"/>
          <p:cNvSpPr>
            <a:spLocks noGrp="1"/>
          </p:cNvSpPr>
          <p:nvPr>
            <p:ph type="sldNum" sz="quarter" idx="12"/>
          </p:nvPr>
        </p:nvSpPr>
        <p:spPr/>
        <p:txBody>
          <a:bodyPr>
            <a:normAutofit/>
          </a:bodyPr>
          <a:lstStyle/>
          <a:p>
            <a:pPr>
              <a:defRPr/>
            </a:pPr>
            <a:fld id="{CBDD7928-7170-4C79-AD39-76FA5D59B8C9}" type="slidenum">
              <a:rPr lang="en-US" smtClean="0"/>
              <a:pPr>
                <a:defRPr/>
              </a:pPr>
              <a:t>29</a:t>
            </a:fld>
            <a:endParaRPr lang="en-US" dirty="0"/>
          </a:p>
        </p:txBody>
      </p:sp>
    </p:spTree>
    <p:extLst>
      <p:ext uri="{BB962C8B-B14F-4D97-AF65-F5344CB8AC3E}">
        <p14:creationId xmlns:p14="http://schemas.microsoft.com/office/powerpoint/2010/main" val="42406994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258789" y="1617603"/>
            <a:ext cx="8428009" cy="4693593"/>
          </a:xfrm>
          <a:prstGeom prst="rect">
            <a:avLst/>
          </a:prstGeom>
          <a:noFill/>
          <a:ln w="12700">
            <a:noFill/>
            <a:miter lim="800000"/>
            <a:headEnd type="none" w="sm" len="sm"/>
            <a:tailEnd type="none" w="sm" len="sm"/>
          </a:ln>
        </p:spPr>
        <p:txBody>
          <a:bodyPr wrap="square">
            <a:spAutoFit/>
          </a:bodyPr>
          <a:lstStyle/>
          <a:p>
            <a:pPr eaLnBrk="0" hangingPunct="0">
              <a:spcBef>
                <a:spcPts val="1200"/>
              </a:spcBef>
            </a:pPr>
            <a:r>
              <a:rPr lang="en-US" sz="2200" dirty="0">
                <a:solidFill>
                  <a:schemeClr val="accent1">
                    <a:lumMod val="50000"/>
                  </a:schemeClr>
                </a:solidFill>
              </a:rPr>
              <a:t>FERS effective 1/1/1987 (applies retroactively to new hires on and after 1/1/1984)</a:t>
            </a:r>
          </a:p>
          <a:p>
            <a:pPr eaLnBrk="0" hangingPunct="0">
              <a:spcBef>
                <a:spcPts val="1200"/>
              </a:spcBef>
            </a:pPr>
            <a:endParaRPr lang="en-US" sz="900" u="sng" dirty="0">
              <a:solidFill>
                <a:schemeClr val="accent1">
                  <a:lumMod val="50000"/>
                </a:schemeClr>
              </a:solidFill>
            </a:endParaRPr>
          </a:p>
          <a:p>
            <a:pPr eaLnBrk="0" hangingPunct="0">
              <a:spcBef>
                <a:spcPts val="1200"/>
              </a:spcBef>
            </a:pPr>
            <a:r>
              <a:rPr lang="en-US" sz="2200" u="sng" dirty="0">
                <a:solidFill>
                  <a:schemeClr val="accent1">
                    <a:lumMod val="50000"/>
                  </a:schemeClr>
                </a:solidFill>
              </a:rPr>
              <a:t>3 components</a:t>
            </a:r>
            <a:r>
              <a:rPr lang="en-US" sz="2200" dirty="0">
                <a:solidFill>
                  <a:schemeClr val="accent1">
                    <a:lumMod val="50000"/>
                  </a:schemeClr>
                </a:solidFill>
              </a:rPr>
              <a:t>:</a:t>
            </a:r>
          </a:p>
          <a:p>
            <a:pPr marL="808038" lvl="1" indent="-350838" eaLnBrk="0" hangingPunct="0">
              <a:spcBef>
                <a:spcPts val="1200"/>
              </a:spcBef>
              <a:buFont typeface="Arial" charset="0"/>
              <a:buChar char="•"/>
            </a:pPr>
            <a:r>
              <a:rPr lang="en-US" sz="2200" dirty="0">
                <a:solidFill>
                  <a:schemeClr val="accent1">
                    <a:lumMod val="50000"/>
                  </a:schemeClr>
                </a:solidFill>
              </a:rPr>
              <a:t>Basic Benefit Plan (+ Special Annuity Supplement)</a:t>
            </a:r>
          </a:p>
          <a:p>
            <a:pPr marL="1257300" lvl="2" indent="-342900" eaLnBrk="0" hangingPunct="0">
              <a:spcBef>
                <a:spcPts val="1200"/>
              </a:spcBef>
              <a:buFont typeface="Courier New" panose="02070309020205020404" pitchFamily="49" charset="0"/>
              <a:buChar char="o"/>
            </a:pPr>
            <a:r>
              <a:rPr lang="en-US" sz="2200" dirty="0">
                <a:solidFill>
                  <a:schemeClr val="accent1">
                    <a:lumMod val="50000"/>
                  </a:schemeClr>
                </a:solidFill>
              </a:rPr>
              <a:t>A defined benefit plan </a:t>
            </a:r>
          </a:p>
          <a:p>
            <a:pPr marL="808038" lvl="1" indent="-350838" eaLnBrk="0" hangingPunct="0">
              <a:spcBef>
                <a:spcPts val="1200"/>
              </a:spcBef>
              <a:buFont typeface="Arial" charset="0"/>
              <a:buChar char="•"/>
            </a:pPr>
            <a:r>
              <a:rPr lang="en-US" sz="2200" dirty="0">
                <a:solidFill>
                  <a:schemeClr val="accent1">
                    <a:lumMod val="50000"/>
                  </a:schemeClr>
                </a:solidFill>
              </a:rPr>
              <a:t>Social Security</a:t>
            </a:r>
          </a:p>
          <a:p>
            <a:pPr marL="808038" lvl="1" indent="-350838" eaLnBrk="0" hangingPunct="0">
              <a:spcBef>
                <a:spcPts val="1200"/>
              </a:spcBef>
              <a:buFont typeface="Arial" charset="0"/>
              <a:buChar char="•"/>
            </a:pPr>
            <a:r>
              <a:rPr lang="en-US" sz="2200" dirty="0">
                <a:solidFill>
                  <a:schemeClr val="accent1">
                    <a:lumMod val="50000"/>
                  </a:schemeClr>
                </a:solidFill>
              </a:rPr>
              <a:t>Thrift Savings Plan (up to 5% matching)</a:t>
            </a:r>
          </a:p>
          <a:p>
            <a:pPr marL="1265238" lvl="2" indent="-350838" eaLnBrk="0" hangingPunct="0">
              <a:spcBef>
                <a:spcPts val="1200"/>
              </a:spcBef>
              <a:buFont typeface="Courier New" panose="02070309020205020404" pitchFamily="49" charset="0"/>
              <a:buChar char="o"/>
            </a:pPr>
            <a:r>
              <a:rPr lang="en-US" sz="2200" dirty="0">
                <a:solidFill>
                  <a:schemeClr val="accent1">
                    <a:lumMod val="50000"/>
                  </a:schemeClr>
                </a:solidFill>
              </a:rPr>
              <a:t>A defined contribution plan (the amount you get in retirement depends on how much you contribute, your investment choices, and stock market performance)</a:t>
            </a:r>
          </a:p>
        </p:txBody>
      </p:sp>
      <p:sp>
        <p:nvSpPr>
          <p:cNvPr id="8" name="Title 7"/>
          <p:cNvSpPr>
            <a:spLocks noGrp="1"/>
          </p:cNvSpPr>
          <p:nvPr>
            <p:ph type="title"/>
          </p:nvPr>
        </p:nvSpPr>
        <p:spPr>
          <a:xfrm>
            <a:off x="-70373" y="289537"/>
            <a:ext cx="9086335" cy="1143000"/>
          </a:xfrm>
        </p:spPr>
        <p:txBody>
          <a:bodyPr>
            <a:noAutofit/>
          </a:bodyPr>
          <a:lstStyle/>
          <a:p>
            <a:pPr marL="350838" indent="-350838" algn="ctr" eaLnBrk="0" hangingPunct="0">
              <a:spcBef>
                <a:spcPts val="1200"/>
              </a:spcBef>
            </a:pPr>
            <a:r>
              <a:rPr lang="en-US" sz="3600" b="1" dirty="0"/>
              <a:t>Federal Employees Retirement System </a:t>
            </a:r>
            <a:br>
              <a:rPr lang="en-US" sz="3600" b="1" dirty="0"/>
            </a:br>
            <a:r>
              <a:rPr lang="en-US" sz="3600" b="1" dirty="0"/>
              <a:t>(FERS)</a:t>
            </a:r>
            <a:br>
              <a:rPr lang="en-US" sz="3200" b="1" dirty="0"/>
            </a:br>
            <a:endParaRPr lang="en-US" sz="3200" dirty="0"/>
          </a:p>
        </p:txBody>
      </p:sp>
      <p:sp>
        <p:nvSpPr>
          <p:cNvPr id="7" name="Slide Number Placeholder 6"/>
          <p:cNvSpPr>
            <a:spLocks noGrp="1"/>
          </p:cNvSpPr>
          <p:nvPr>
            <p:ph type="sldNum" sz="quarter" idx="12"/>
          </p:nvPr>
        </p:nvSpPr>
        <p:spPr/>
        <p:txBody>
          <a:bodyPr>
            <a:normAutofit/>
          </a:bodyPr>
          <a:lstStyle/>
          <a:p>
            <a:pPr>
              <a:defRPr/>
            </a:pPr>
            <a:fld id="{CBDD7928-7170-4C79-AD39-76FA5D59B8C9}" type="slidenum">
              <a:rPr lang="en-US" smtClean="0"/>
              <a:pPr>
                <a:defRPr/>
              </a:pPr>
              <a:t>3</a:t>
            </a:fld>
            <a:endParaRPr lang="en-US" dirty="0"/>
          </a:p>
        </p:txBody>
      </p:sp>
      <p:pic>
        <p:nvPicPr>
          <p:cNvPr id="2" name="Picture 1"/>
          <p:cNvPicPr>
            <a:picLocks noChangeAspect="1"/>
          </p:cNvPicPr>
          <p:nvPr/>
        </p:nvPicPr>
        <p:blipFill>
          <a:blip r:embed="rId3"/>
          <a:stretch>
            <a:fillRect/>
          </a:stretch>
        </p:blipFill>
        <p:spPr>
          <a:xfrm>
            <a:off x="7857799" y="2314831"/>
            <a:ext cx="1028512" cy="11342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27" y="185880"/>
            <a:ext cx="7443883" cy="6232675"/>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30</a:t>
            </a:fld>
            <a:endParaRPr lang="en-US" dirty="0"/>
          </a:p>
        </p:txBody>
      </p:sp>
    </p:spTree>
    <p:extLst>
      <p:ext uri="{BB962C8B-B14F-4D97-AF65-F5344CB8AC3E}">
        <p14:creationId xmlns:p14="http://schemas.microsoft.com/office/powerpoint/2010/main" val="1444599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22422" y="198407"/>
            <a:ext cx="8633254" cy="6324600"/>
          </a:xfrm>
        </p:spPr>
        <p:txBody>
          <a:bodyPr>
            <a:normAutofit fontScale="92500" lnSpcReduction="10000"/>
          </a:bodyPr>
          <a:lstStyle/>
          <a:p>
            <a:pPr marL="0" indent="0" algn="ctr">
              <a:buNone/>
            </a:pPr>
            <a:r>
              <a:rPr lang="en-US" sz="4000" b="1" dirty="0"/>
              <a:t>Special Annuity Supplement (SAS) </a:t>
            </a:r>
          </a:p>
          <a:p>
            <a:pPr marL="0" indent="0">
              <a:buNone/>
            </a:pPr>
            <a:endParaRPr lang="en-US" sz="2400" b="1" dirty="0"/>
          </a:p>
          <a:p>
            <a:pPr marL="0" indent="0">
              <a:buNone/>
            </a:pPr>
            <a:r>
              <a:rPr lang="en-US" sz="2800" b="1" dirty="0"/>
              <a:t>Subject to earnings test.</a:t>
            </a:r>
          </a:p>
          <a:p>
            <a:pPr marL="0" indent="0">
              <a:buNone/>
            </a:pPr>
            <a:endParaRPr lang="en-US" sz="2600" b="1" dirty="0"/>
          </a:p>
          <a:p>
            <a:pPr lvl="1"/>
            <a:r>
              <a:rPr lang="en-US" sz="2800" b="1" dirty="0"/>
              <a:t>Earnings are wages, including self-employment.</a:t>
            </a:r>
          </a:p>
          <a:p>
            <a:pPr lvl="1"/>
            <a:endParaRPr lang="en-US" sz="2800" b="1" dirty="0"/>
          </a:p>
          <a:p>
            <a:pPr lvl="1"/>
            <a:r>
              <a:rPr lang="en-US" sz="2800" b="1" dirty="0"/>
              <a:t>Earnings do </a:t>
            </a:r>
            <a:r>
              <a:rPr lang="en-US" sz="2800" b="1" u="sng" dirty="0"/>
              <a:t>not</a:t>
            </a:r>
            <a:r>
              <a:rPr lang="en-US" sz="2800" b="1" dirty="0"/>
              <a:t> include investment gains, interest, pensions, TSP withdrawals, etc.</a:t>
            </a:r>
          </a:p>
          <a:p>
            <a:pPr lvl="1"/>
            <a:endParaRPr lang="en-US" sz="2800" b="1" dirty="0"/>
          </a:p>
          <a:p>
            <a:pPr lvl="1"/>
            <a:r>
              <a:rPr lang="en-US" sz="2800" b="1" dirty="0"/>
              <a:t>If you earn more than $19,560* in 2022, SAS will be reduced in 2023 by $1 for each $2 earned above that $19,560.</a:t>
            </a:r>
          </a:p>
          <a:p>
            <a:pPr lvl="1"/>
            <a:endParaRPr lang="en-US" sz="2800" b="1" dirty="0"/>
          </a:p>
          <a:p>
            <a:pPr lvl="1"/>
            <a:r>
              <a:rPr lang="en-US" sz="2800" b="1" dirty="0"/>
              <a:t>Must report earnings each year to OPM.</a:t>
            </a:r>
          </a:p>
          <a:p>
            <a:pPr marL="457200" lvl="1" indent="0">
              <a:buNone/>
            </a:pPr>
            <a:endParaRPr lang="en-US" sz="2800" b="1" dirty="0"/>
          </a:p>
          <a:p>
            <a:pPr marL="457200" lvl="1" indent="0">
              <a:buNone/>
            </a:pPr>
            <a:r>
              <a:rPr lang="en-US" sz="2800" b="1" dirty="0"/>
              <a:t>* Exempt amount may increase each year and is aligned with Social Security earnings limitation.</a:t>
            </a:r>
          </a:p>
        </p:txBody>
      </p:sp>
      <p:sp>
        <p:nvSpPr>
          <p:cNvPr id="3" name="Slide Number Placeholder 2"/>
          <p:cNvSpPr>
            <a:spLocks noGrp="1"/>
          </p:cNvSpPr>
          <p:nvPr>
            <p:ph type="sldNum" sz="quarter" idx="4294967295"/>
          </p:nvPr>
        </p:nvSpPr>
        <p:spPr>
          <a:xfrm>
            <a:off x="6457950" y="6356351"/>
            <a:ext cx="2057400" cy="365125"/>
          </a:xfrm>
          <a:prstGeom prst="rect">
            <a:avLst/>
          </a:prstGeom>
        </p:spPr>
        <p:txBody>
          <a:bodyPr/>
          <a:lstStyle/>
          <a:p>
            <a:pPr>
              <a:defRPr/>
            </a:pPr>
            <a:fld id="{AB8A7E8B-98FB-4D3F-ABA6-8B31D0FDF1A9}" type="slidenum">
              <a:rPr lang="en-US" smtClean="0"/>
              <a:pPr>
                <a:defRPr/>
              </a:pPr>
              <a:t>31</a:t>
            </a:fld>
            <a:endParaRPr lang="en-US" dirty="0"/>
          </a:p>
        </p:txBody>
      </p:sp>
    </p:spTree>
    <p:extLst>
      <p:ext uri="{BB962C8B-B14F-4D97-AF65-F5344CB8AC3E}">
        <p14:creationId xmlns:p14="http://schemas.microsoft.com/office/powerpoint/2010/main" val="3452902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616195" y="544284"/>
            <a:ext cx="7666037" cy="685800"/>
          </a:xfrm>
        </p:spPr>
        <p:txBody>
          <a:bodyPr>
            <a:noAutofit/>
          </a:bodyPr>
          <a:lstStyle/>
          <a:p>
            <a:pPr algn="ctr" eaLnBrk="1" hangingPunct="1"/>
            <a:r>
              <a:rPr lang="en-US" sz="4400" b="1" dirty="0">
                <a:latin typeface="+mn-lt"/>
              </a:rPr>
              <a:t>Maximum Annuity</a:t>
            </a:r>
          </a:p>
        </p:txBody>
      </p:sp>
      <p:sp>
        <p:nvSpPr>
          <p:cNvPr id="56323" name="Rectangle 3"/>
          <p:cNvSpPr>
            <a:spLocks noChangeArrowheads="1"/>
          </p:cNvSpPr>
          <p:nvPr/>
        </p:nvSpPr>
        <p:spPr bwMode="auto">
          <a:xfrm>
            <a:off x="107092" y="2709695"/>
            <a:ext cx="4807115" cy="3231654"/>
          </a:xfrm>
          <a:prstGeom prst="rect">
            <a:avLst/>
          </a:prstGeom>
          <a:noFill/>
          <a:ln w="12700">
            <a:noFill/>
            <a:miter lim="800000"/>
            <a:headEnd type="none" w="sm" len="sm"/>
            <a:tailEnd type="none" w="sm" len="sm"/>
          </a:ln>
        </p:spPr>
        <p:txBody>
          <a:bodyPr wrap="square">
            <a:spAutoFit/>
          </a:bodyPr>
          <a:lstStyle/>
          <a:p>
            <a:pPr marL="231775" indent="-231775" eaLnBrk="0" hangingPunct="0">
              <a:buFontTx/>
              <a:buChar char="•"/>
            </a:pPr>
            <a:r>
              <a:rPr lang="en-US" sz="2800" b="1" dirty="0">
                <a:solidFill>
                  <a:schemeClr val="accent1">
                    <a:lumMod val="50000"/>
                  </a:schemeClr>
                </a:solidFill>
                <a:latin typeface="+mn-lt"/>
              </a:rPr>
              <a:t>80% of the high-3 average salary</a:t>
            </a:r>
          </a:p>
          <a:p>
            <a:pPr marL="231775" indent="-231775" eaLnBrk="0" hangingPunct="0">
              <a:buFontTx/>
              <a:buChar char="•"/>
            </a:pPr>
            <a:endParaRPr lang="en-US" sz="1600" b="1" dirty="0">
              <a:solidFill>
                <a:schemeClr val="accent1">
                  <a:lumMod val="50000"/>
                </a:schemeClr>
              </a:solidFill>
              <a:latin typeface="+mn-lt"/>
            </a:endParaRPr>
          </a:p>
          <a:p>
            <a:pPr marL="231775" indent="-231775" eaLnBrk="0" hangingPunct="0">
              <a:buFontTx/>
              <a:buChar char="•"/>
            </a:pPr>
            <a:r>
              <a:rPr lang="en-US" sz="2800" b="1" dirty="0">
                <a:solidFill>
                  <a:schemeClr val="accent1">
                    <a:lumMod val="50000"/>
                  </a:schemeClr>
                </a:solidFill>
                <a:latin typeface="+mn-lt"/>
              </a:rPr>
              <a:t>Equivalent to 41 years and 11 months service</a:t>
            </a:r>
          </a:p>
          <a:p>
            <a:pPr marL="231775" indent="-231775" eaLnBrk="0" hangingPunct="0">
              <a:buFontTx/>
              <a:buChar char="•"/>
            </a:pPr>
            <a:endParaRPr lang="en-US" b="1" dirty="0">
              <a:solidFill>
                <a:schemeClr val="accent1">
                  <a:lumMod val="50000"/>
                </a:schemeClr>
              </a:solidFill>
              <a:latin typeface="+mn-lt"/>
            </a:endParaRPr>
          </a:p>
          <a:p>
            <a:pPr marL="231775" indent="-231775" eaLnBrk="0" hangingPunct="0">
              <a:buFontTx/>
              <a:buChar char="•"/>
            </a:pPr>
            <a:r>
              <a:rPr lang="en-US" sz="2800" b="1" dirty="0">
                <a:solidFill>
                  <a:schemeClr val="accent1">
                    <a:lumMod val="50000"/>
                  </a:schemeClr>
                </a:solidFill>
                <a:latin typeface="+mn-lt"/>
              </a:rPr>
              <a:t>Limit may be exceeded with sick leave credits</a:t>
            </a:r>
            <a:endParaRPr lang="en-US" sz="2800" dirty="0"/>
          </a:p>
        </p:txBody>
      </p:sp>
      <p:sp>
        <p:nvSpPr>
          <p:cNvPr id="56324" name="Line 4"/>
          <p:cNvSpPr>
            <a:spLocks noChangeShapeType="1"/>
          </p:cNvSpPr>
          <p:nvPr/>
        </p:nvSpPr>
        <p:spPr bwMode="auto">
          <a:xfrm flipH="1">
            <a:off x="4963887" y="1930846"/>
            <a:ext cx="8860" cy="3715200"/>
          </a:xfrm>
          <a:prstGeom prst="line">
            <a:avLst/>
          </a:prstGeom>
          <a:noFill/>
          <a:ln w="76200">
            <a:solidFill>
              <a:srgbClr val="0033CC"/>
            </a:solidFill>
            <a:round/>
            <a:headEnd type="none" w="sm" len="sm"/>
            <a:tailEnd type="none" w="sm" len="sm"/>
          </a:ln>
        </p:spPr>
        <p:txBody>
          <a:bodyPr/>
          <a:lstStyle/>
          <a:p>
            <a:endParaRPr lang="en-US" dirty="0"/>
          </a:p>
        </p:txBody>
      </p:sp>
      <p:sp>
        <p:nvSpPr>
          <p:cNvPr id="56325" name="Text Box 5"/>
          <p:cNvSpPr txBox="1">
            <a:spLocks noChangeArrowheads="1"/>
          </p:cNvSpPr>
          <p:nvPr/>
        </p:nvSpPr>
        <p:spPr bwMode="auto">
          <a:xfrm>
            <a:off x="241534" y="1677502"/>
            <a:ext cx="40005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CSRS</a:t>
            </a:r>
          </a:p>
        </p:txBody>
      </p:sp>
      <p:sp>
        <p:nvSpPr>
          <p:cNvPr id="56326" name="Text Box 6"/>
          <p:cNvSpPr txBox="1">
            <a:spLocks noChangeArrowheads="1"/>
          </p:cNvSpPr>
          <p:nvPr/>
        </p:nvSpPr>
        <p:spPr bwMode="auto">
          <a:xfrm>
            <a:off x="5190568" y="1738366"/>
            <a:ext cx="3875087"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FERS</a:t>
            </a:r>
          </a:p>
        </p:txBody>
      </p:sp>
      <p:sp>
        <p:nvSpPr>
          <p:cNvPr id="56327" name="Text Box 7"/>
          <p:cNvSpPr txBox="1">
            <a:spLocks noChangeArrowheads="1"/>
          </p:cNvSpPr>
          <p:nvPr/>
        </p:nvSpPr>
        <p:spPr bwMode="auto">
          <a:xfrm>
            <a:off x="5190568" y="2939130"/>
            <a:ext cx="3689821" cy="954107"/>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a:solidFill>
                  <a:schemeClr val="accent1">
                    <a:lumMod val="50000"/>
                  </a:schemeClr>
                </a:solidFill>
                <a:latin typeface="+mn-lt"/>
              </a:rPr>
              <a:t>There is no maximum annuity under FERS</a:t>
            </a: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32</a:t>
            </a:fld>
            <a:endParaRPr lang="en-US" dirty="0"/>
          </a:p>
        </p:txBody>
      </p:sp>
    </p:spTree>
    <p:extLst>
      <p:ext uri="{BB962C8B-B14F-4D97-AF65-F5344CB8AC3E}">
        <p14:creationId xmlns:p14="http://schemas.microsoft.com/office/powerpoint/2010/main" val="4256243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527222" y="183070"/>
            <a:ext cx="8147222" cy="914400"/>
          </a:xfrm>
        </p:spPr>
        <p:txBody>
          <a:bodyPr lIns="46038" tIns="46038" rIns="46038" bIns="46038">
            <a:noAutofit/>
          </a:bodyPr>
          <a:lstStyle/>
          <a:p>
            <a:pPr algn="ctr" eaLnBrk="1" hangingPunct="1"/>
            <a:r>
              <a:rPr lang="en-US" sz="4400" b="1" dirty="0">
                <a:latin typeface="+mn-lt"/>
              </a:rPr>
              <a:t>Reduction for Survivor Annuity</a:t>
            </a:r>
          </a:p>
        </p:txBody>
      </p:sp>
      <p:sp>
        <p:nvSpPr>
          <p:cNvPr id="51202" name="Rectangle 2"/>
          <p:cNvSpPr>
            <a:spLocks noGrp="1" noChangeArrowheads="1"/>
          </p:cNvSpPr>
          <p:nvPr>
            <p:ph type="body" sz="half" idx="1"/>
          </p:nvPr>
        </p:nvSpPr>
        <p:spPr>
          <a:xfrm>
            <a:off x="164198" y="872566"/>
            <a:ext cx="8616778" cy="5907012"/>
          </a:xfrm>
        </p:spPr>
        <p:txBody>
          <a:bodyPr lIns="92075" tIns="46038" rIns="92075" bIns="46038"/>
          <a:lstStyle/>
          <a:p>
            <a:pPr marL="0" indent="0">
              <a:spcBef>
                <a:spcPct val="0"/>
              </a:spcBef>
              <a:buNone/>
            </a:pPr>
            <a:r>
              <a:rPr lang="en-US" sz="2800" b="1" dirty="0"/>
              <a:t>Applies if an employee:</a:t>
            </a:r>
          </a:p>
          <a:p>
            <a:pPr marL="0" indent="0">
              <a:spcBef>
                <a:spcPct val="0"/>
              </a:spcBef>
              <a:buNone/>
            </a:pPr>
            <a:endParaRPr lang="en-US" sz="2800" b="1" dirty="0"/>
          </a:p>
          <a:p>
            <a:pPr eaLnBrk="1" hangingPunct="1">
              <a:spcBef>
                <a:spcPct val="0"/>
              </a:spcBef>
            </a:pPr>
            <a:r>
              <a:rPr lang="en-US" sz="2800" b="1" dirty="0"/>
              <a:t>Elects a survivor annuity for a spouse and/or former spouse</a:t>
            </a:r>
          </a:p>
          <a:p>
            <a:pPr eaLnBrk="1" hangingPunct="1">
              <a:spcBef>
                <a:spcPct val="0"/>
              </a:spcBef>
            </a:pPr>
            <a:endParaRPr lang="en-US" sz="2800" b="1" dirty="0"/>
          </a:p>
          <a:p>
            <a:pPr eaLnBrk="1" hangingPunct="1">
              <a:spcBef>
                <a:spcPct val="0"/>
              </a:spcBef>
            </a:pPr>
            <a:r>
              <a:rPr lang="en-US" sz="2800" b="1" dirty="0"/>
              <a:t>Has a former spouse entitled to a survivor annuity based on a valid court order, and/or</a:t>
            </a:r>
          </a:p>
          <a:p>
            <a:pPr eaLnBrk="1" hangingPunct="1">
              <a:spcBef>
                <a:spcPct val="0"/>
              </a:spcBef>
            </a:pPr>
            <a:endParaRPr lang="en-US" sz="2800" b="1" dirty="0"/>
          </a:p>
          <a:p>
            <a:pPr eaLnBrk="1" hangingPunct="1">
              <a:spcBef>
                <a:spcPct val="0"/>
              </a:spcBef>
            </a:pPr>
            <a:r>
              <a:rPr lang="en-US" sz="2800" b="1" dirty="0"/>
              <a:t>Elects to provide someone with an insurable interest annuity</a:t>
            </a:r>
          </a:p>
          <a:p>
            <a:pPr eaLnBrk="1" hangingPunct="1">
              <a:spcBef>
                <a:spcPct val="0"/>
              </a:spcBef>
            </a:pPr>
            <a:endParaRPr lang="en-US" sz="2800" b="1" dirty="0"/>
          </a:p>
          <a:p>
            <a:pPr eaLnBrk="1" hangingPunct="1">
              <a:spcBef>
                <a:spcPct val="0"/>
              </a:spcBef>
            </a:pPr>
            <a:endParaRPr lang="en-US" sz="2800" b="1" dirty="0"/>
          </a:p>
          <a:p>
            <a:pPr marL="342900" lvl="1" indent="0">
              <a:buNone/>
            </a:pPr>
            <a:r>
              <a:rPr lang="en-US" sz="2000" b="1" u="sng" dirty="0">
                <a:solidFill>
                  <a:srgbClr val="FF0000"/>
                </a:solidFill>
              </a:rPr>
              <a:t>NOTE: A SURVIVING SPOUSE CAN CONTINUE FEHB COVERAGE AFTER AN ANNUITANT’S DEATH ONLY IF A SURVIVOR ELECTION WAS MADE AND THE SPOUSE WAS ACTIVELY COVERED AT THE TIME OF DEATH.</a:t>
            </a:r>
          </a:p>
          <a:p>
            <a:pPr eaLnBrk="1" hangingPunct="1">
              <a:spcBef>
                <a:spcPct val="0"/>
              </a:spcBef>
            </a:pPr>
            <a:endParaRPr lang="en-US" sz="2800" b="1" dirty="0"/>
          </a:p>
        </p:txBody>
      </p:sp>
      <p:pic>
        <p:nvPicPr>
          <p:cNvPr id="3" name="Picture 2"/>
          <p:cNvPicPr>
            <a:picLocks noChangeAspect="1"/>
          </p:cNvPicPr>
          <p:nvPr/>
        </p:nvPicPr>
        <p:blipFill>
          <a:blip r:embed="rId3"/>
          <a:stretch>
            <a:fillRect/>
          </a:stretch>
        </p:blipFill>
        <p:spPr>
          <a:xfrm>
            <a:off x="4247839" y="4352671"/>
            <a:ext cx="3919617" cy="1182902"/>
          </a:xfrm>
          <a:prstGeom prst="rect">
            <a:avLst/>
          </a:prstGeom>
        </p:spPr>
      </p:pic>
      <p:sp>
        <p:nvSpPr>
          <p:cNvPr id="2" name="Slide Number Placeholder 1"/>
          <p:cNvSpPr>
            <a:spLocks noGrp="1"/>
          </p:cNvSpPr>
          <p:nvPr>
            <p:ph type="sldNum" sz="quarter" idx="4294967295"/>
          </p:nvPr>
        </p:nvSpPr>
        <p:spPr>
          <a:xfrm>
            <a:off x="6457950" y="6356351"/>
            <a:ext cx="2057400" cy="365125"/>
          </a:xfrm>
          <a:prstGeom prst="rect">
            <a:avLst/>
          </a:prstGeom>
        </p:spPr>
        <p:txBody>
          <a:bodyPr/>
          <a:lstStyle/>
          <a:p>
            <a:pPr>
              <a:defRPr/>
            </a:pPr>
            <a:fld id="{AB8A7E8B-98FB-4D3F-ABA6-8B31D0FDF1A9}" type="slidenum">
              <a:rPr lang="en-US" smtClean="0"/>
              <a:pPr>
                <a:defRPr/>
              </a:pPr>
              <a:t>33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1202">
                                            <p:txEl>
                                              <p:pRg st="9" end="9"/>
                                            </p:txEl>
                                          </p:spTgt>
                                        </p:tgtEl>
                                        <p:attrNameLst>
                                          <p:attrName>style.visibility</p:attrName>
                                        </p:attrNameLst>
                                      </p:cBhvr>
                                      <p:to>
                                        <p:strVal val="visible"/>
                                      </p:to>
                                    </p:set>
                                    <p:anim calcmode="lin" valueType="num">
                                      <p:cBhvr>
                                        <p:cTn id="7" dur="1000" fill="hold"/>
                                        <p:tgtEl>
                                          <p:spTgt spid="51202">
                                            <p:txEl>
                                              <p:pRg st="9" end="9"/>
                                            </p:txEl>
                                          </p:spTgt>
                                        </p:tgtEl>
                                        <p:attrNameLst>
                                          <p:attrName>ppt_w</p:attrName>
                                        </p:attrNameLst>
                                      </p:cBhvr>
                                      <p:tavLst>
                                        <p:tav tm="0">
                                          <p:val>
                                            <p:strVal val="#ppt_w*0.70"/>
                                          </p:val>
                                        </p:tav>
                                        <p:tav tm="100000">
                                          <p:val>
                                            <p:strVal val="#ppt_w"/>
                                          </p:val>
                                        </p:tav>
                                      </p:tavLst>
                                    </p:anim>
                                    <p:anim calcmode="lin" valueType="num">
                                      <p:cBhvr>
                                        <p:cTn id="8" dur="1000" fill="hold"/>
                                        <p:tgtEl>
                                          <p:spTgt spid="51202">
                                            <p:txEl>
                                              <p:pRg st="9" end="9"/>
                                            </p:txEl>
                                          </p:spTgt>
                                        </p:tgtEl>
                                        <p:attrNameLst>
                                          <p:attrName>ppt_h</p:attrName>
                                        </p:attrNameLst>
                                      </p:cBhvr>
                                      <p:tavLst>
                                        <p:tav tm="0">
                                          <p:val>
                                            <p:strVal val="#ppt_h"/>
                                          </p:val>
                                        </p:tav>
                                        <p:tav tm="100000">
                                          <p:val>
                                            <p:strVal val="#ppt_h"/>
                                          </p:val>
                                        </p:tav>
                                      </p:tavLst>
                                    </p:anim>
                                    <p:animEffect transition="in" filter="fade">
                                      <p:cBhvr>
                                        <p:cTn id="9" dur="1000"/>
                                        <p:tgtEl>
                                          <p:spTgt spid="5120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xfrm>
            <a:off x="584677" y="361599"/>
            <a:ext cx="8033117" cy="869950"/>
          </a:xfrm>
        </p:spPr>
        <p:txBody>
          <a:bodyPr>
            <a:noAutofit/>
          </a:bodyPr>
          <a:lstStyle/>
          <a:p>
            <a:pPr algn="ctr"/>
            <a:r>
              <a:rPr lang="en-US" sz="4000" b="1" dirty="0">
                <a:latin typeface="+mn-lt"/>
              </a:rPr>
              <a:t>Cost of Survivor Annuity Reduction </a:t>
            </a:r>
          </a:p>
        </p:txBody>
      </p:sp>
      <p:sp>
        <p:nvSpPr>
          <p:cNvPr id="52227" name="Rectangle 3"/>
          <p:cNvSpPr>
            <a:spLocks noGrp="1" noChangeArrowheads="1"/>
          </p:cNvSpPr>
          <p:nvPr>
            <p:ph idx="1"/>
          </p:nvPr>
        </p:nvSpPr>
        <p:spPr>
          <a:xfrm>
            <a:off x="588059" y="1647645"/>
            <a:ext cx="3345083" cy="679170"/>
          </a:xfrm>
        </p:spPr>
        <p:txBody>
          <a:bodyPr lIns="92075" tIns="46038" rIns="92075" bIns="46038" anchor="ctr">
            <a:normAutofit fontScale="32500" lnSpcReduction="20000"/>
          </a:bodyPr>
          <a:lstStyle/>
          <a:p>
            <a:pPr algn="ctr" eaLnBrk="1" hangingPunct="1">
              <a:spcBef>
                <a:spcPct val="25000"/>
              </a:spcBef>
              <a:buFontTx/>
              <a:buNone/>
            </a:pPr>
            <a:r>
              <a:rPr lang="en-US" sz="9800" b="1" dirty="0">
                <a:latin typeface="Arial" pitchFamily="34" charset="0"/>
                <a:cs typeface="Arial" pitchFamily="34" charset="0"/>
              </a:rPr>
              <a:t>CSRS</a:t>
            </a:r>
          </a:p>
          <a:p>
            <a:pPr algn="ctr" eaLnBrk="1" hangingPunct="1">
              <a:spcBef>
                <a:spcPct val="25000"/>
              </a:spcBef>
              <a:buFontTx/>
              <a:buNone/>
            </a:pPr>
            <a:r>
              <a:rPr lang="en-US" sz="3200" dirty="0"/>
              <a:t> </a:t>
            </a:r>
          </a:p>
        </p:txBody>
      </p:sp>
      <p:sp>
        <p:nvSpPr>
          <p:cNvPr id="11" name="Slide Number Placeholder 10"/>
          <p:cNvSpPr>
            <a:spLocks noGrp="1"/>
          </p:cNvSpPr>
          <p:nvPr>
            <p:ph type="sldNum" sz="quarter" idx="12"/>
          </p:nvPr>
        </p:nvSpPr>
        <p:spPr/>
        <p:txBody>
          <a:bodyPr>
            <a:normAutofit/>
          </a:bodyPr>
          <a:lstStyle/>
          <a:p>
            <a:pPr>
              <a:defRPr/>
            </a:pPr>
            <a:fld id="{CBDD7928-7170-4C79-AD39-76FA5D59B8C9}" type="slidenum">
              <a:rPr lang="en-US" smtClean="0"/>
              <a:pPr>
                <a:defRPr/>
              </a:pPr>
              <a:t>34</a:t>
            </a:fld>
            <a:endParaRPr lang="en-US" dirty="0"/>
          </a:p>
        </p:txBody>
      </p:sp>
      <p:sp>
        <p:nvSpPr>
          <p:cNvPr id="52228" name="Text Box 4"/>
          <p:cNvSpPr txBox="1">
            <a:spLocks noChangeArrowheads="1"/>
          </p:cNvSpPr>
          <p:nvPr/>
        </p:nvSpPr>
        <p:spPr bwMode="auto">
          <a:xfrm>
            <a:off x="228765" y="2326815"/>
            <a:ext cx="4110891" cy="3539430"/>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a:solidFill>
                  <a:schemeClr val="accent1">
                    <a:lumMod val="50000"/>
                  </a:schemeClr>
                </a:solidFill>
              </a:rPr>
              <a:t>2.5% x $3600</a:t>
            </a:r>
          </a:p>
          <a:p>
            <a:pPr algn="ctr" eaLnBrk="0" hangingPunct="0"/>
            <a:r>
              <a:rPr lang="en-US" sz="2800" b="1" dirty="0">
                <a:solidFill>
                  <a:schemeClr val="accent1">
                    <a:lumMod val="50000"/>
                  </a:schemeClr>
                </a:solidFill>
              </a:rPr>
              <a:t>+</a:t>
            </a:r>
          </a:p>
          <a:p>
            <a:pPr algn="ctr" eaLnBrk="0" hangingPunct="0"/>
            <a:r>
              <a:rPr lang="en-US" sz="2800" b="1" dirty="0">
                <a:solidFill>
                  <a:schemeClr val="accent1">
                    <a:lumMod val="50000"/>
                  </a:schemeClr>
                </a:solidFill>
              </a:rPr>
              <a:t>10% x Amount of base in excess of $3600</a:t>
            </a:r>
          </a:p>
          <a:p>
            <a:pPr algn="ctr" eaLnBrk="0" hangingPunct="0"/>
            <a:endParaRPr lang="en-US" sz="2800" b="1" dirty="0">
              <a:solidFill>
                <a:schemeClr val="accent1">
                  <a:lumMod val="50000"/>
                </a:schemeClr>
              </a:solidFill>
            </a:endParaRPr>
          </a:p>
          <a:p>
            <a:pPr algn="ctr" eaLnBrk="0" hangingPunct="0"/>
            <a:r>
              <a:rPr lang="en-US" sz="2800" b="1" dirty="0">
                <a:solidFill>
                  <a:schemeClr val="accent1">
                    <a:lumMod val="50000"/>
                  </a:schemeClr>
                </a:solidFill>
              </a:rPr>
              <a:t>Survivor receives 55% of the base elected by retiree</a:t>
            </a:r>
          </a:p>
        </p:txBody>
      </p:sp>
      <p:sp>
        <p:nvSpPr>
          <p:cNvPr id="52229" name="Line 5"/>
          <p:cNvSpPr>
            <a:spLocks noChangeShapeType="1"/>
          </p:cNvSpPr>
          <p:nvPr/>
        </p:nvSpPr>
        <p:spPr bwMode="auto">
          <a:xfrm flipH="1">
            <a:off x="4746171" y="1857829"/>
            <a:ext cx="14515" cy="4252682"/>
          </a:xfrm>
          <a:prstGeom prst="line">
            <a:avLst/>
          </a:prstGeom>
          <a:noFill/>
          <a:ln w="76200">
            <a:solidFill>
              <a:srgbClr val="0033CC"/>
            </a:solidFill>
            <a:round/>
            <a:headEnd type="none" w="sm" len="sm"/>
            <a:tailEnd type="none" w="sm" len="sm"/>
          </a:ln>
        </p:spPr>
        <p:txBody>
          <a:bodyPr/>
          <a:lstStyle/>
          <a:p>
            <a:endParaRPr lang="en-US" dirty="0"/>
          </a:p>
        </p:txBody>
      </p:sp>
      <p:sp>
        <p:nvSpPr>
          <p:cNvPr id="52230" name="Text Box 6"/>
          <p:cNvSpPr txBox="1">
            <a:spLocks noChangeArrowheads="1"/>
          </p:cNvSpPr>
          <p:nvPr/>
        </p:nvSpPr>
        <p:spPr bwMode="auto">
          <a:xfrm>
            <a:off x="5308834" y="1584323"/>
            <a:ext cx="3646487"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solidFill>
                  <a:schemeClr val="accent1">
                    <a:lumMod val="50000"/>
                  </a:schemeClr>
                </a:solidFill>
              </a:rPr>
              <a:t>FERS</a:t>
            </a:r>
          </a:p>
        </p:txBody>
      </p:sp>
      <p:sp>
        <p:nvSpPr>
          <p:cNvPr id="52231" name="Text Box 7"/>
          <p:cNvSpPr txBox="1">
            <a:spLocks noChangeArrowheads="1"/>
          </p:cNvSpPr>
          <p:nvPr/>
        </p:nvSpPr>
        <p:spPr bwMode="auto">
          <a:xfrm>
            <a:off x="5152685" y="2542259"/>
            <a:ext cx="3802636" cy="3108543"/>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a:solidFill>
                  <a:schemeClr val="accent1">
                    <a:lumMod val="50000"/>
                  </a:schemeClr>
                </a:solidFill>
              </a:rPr>
              <a:t>Full survivor annuity (50%)</a:t>
            </a:r>
          </a:p>
          <a:p>
            <a:pPr algn="ctr" eaLnBrk="0" hangingPunct="0"/>
            <a:r>
              <a:rPr lang="en-US" sz="2800" dirty="0">
                <a:solidFill>
                  <a:schemeClr val="accent1">
                    <a:lumMod val="50000"/>
                  </a:schemeClr>
                </a:solidFill>
              </a:rPr>
              <a:t>10% of annuity</a:t>
            </a:r>
          </a:p>
          <a:p>
            <a:pPr algn="ctr" eaLnBrk="0" hangingPunct="0"/>
            <a:endParaRPr lang="en-US" sz="2800" dirty="0">
              <a:solidFill>
                <a:schemeClr val="accent1">
                  <a:lumMod val="50000"/>
                </a:schemeClr>
              </a:solidFill>
            </a:endParaRPr>
          </a:p>
          <a:p>
            <a:pPr algn="ctr" eaLnBrk="0" hangingPunct="0"/>
            <a:r>
              <a:rPr lang="en-US" sz="2800" b="1" dirty="0">
                <a:solidFill>
                  <a:schemeClr val="accent1">
                    <a:lumMod val="50000"/>
                  </a:schemeClr>
                </a:solidFill>
              </a:rPr>
              <a:t>Partial survivor annuity (25%)</a:t>
            </a:r>
          </a:p>
          <a:p>
            <a:pPr algn="ctr" eaLnBrk="0" hangingPunct="0"/>
            <a:r>
              <a:rPr lang="en-US" sz="2800" dirty="0">
                <a:solidFill>
                  <a:schemeClr val="accent1">
                    <a:lumMod val="50000"/>
                  </a:schemeClr>
                </a:solidFill>
              </a:rPr>
              <a:t>5% of annuity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63611" y="321586"/>
            <a:ext cx="8773298" cy="6324600"/>
          </a:xfrm>
        </p:spPr>
        <p:txBody>
          <a:bodyPr>
            <a:normAutofit/>
          </a:bodyPr>
          <a:lstStyle/>
          <a:p>
            <a:pPr marL="0" indent="0" algn="ctr">
              <a:buNone/>
            </a:pPr>
            <a:r>
              <a:rPr lang="en-US" sz="4400" b="1" dirty="0"/>
              <a:t>Flexible Spending Accounts</a:t>
            </a:r>
          </a:p>
          <a:p>
            <a:endParaRPr lang="en-US" sz="4000" dirty="0"/>
          </a:p>
          <a:p>
            <a:r>
              <a:rPr lang="en-US" sz="2400" b="1" dirty="0"/>
              <a:t>If you participate in the FSA, your period of participation ends the day after you retire. You may file a claim for the expenses of services or items that were received prior to the day after your retirement, but any </a:t>
            </a:r>
            <a:r>
              <a:rPr lang="en-US" sz="2400" b="1" u="sng" dirty="0"/>
              <a:t>services or items provided after your retirement date are not eligible for payment</a:t>
            </a:r>
            <a:r>
              <a:rPr lang="en-US" sz="2400" b="1" dirty="0"/>
              <a:t>.</a:t>
            </a:r>
          </a:p>
          <a:p>
            <a:endParaRPr lang="en-US" sz="2400" b="1" dirty="0"/>
          </a:p>
          <a:p>
            <a:r>
              <a:rPr lang="en-US" sz="2400" b="1" dirty="0"/>
              <a:t>Claims for reimbursement of services or items received while still employed may be made until September 30 of the following year.</a:t>
            </a:r>
          </a:p>
          <a:p>
            <a:endParaRPr lang="en-US" sz="2400" b="1" dirty="0"/>
          </a:p>
          <a:p>
            <a:r>
              <a:rPr lang="en-US" sz="2400" b="1" dirty="0"/>
              <a:t>If you used your entire elected amount before it has been deducted from your pay, you will  not be responsible for the remaining allotments. </a:t>
            </a:r>
          </a:p>
        </p:txBody>
      </p:sp>
    </p:spTree>
    <p:extLst>
      <p:ext uri="{BB962C8B-B14F-4D97-AF65-F5344CB8AC3E}">
        <p14:creationId xmlns:p14="http://schemas.microsoft.com/office/powerpoint/2010/main" val="1426006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 y="198408"/>
            <a:ext cx="8674443" cy="6659592"/>
          </a:xfrm>
        </p:spPr>
        <p:txBody>
          <a:bodyPr>
            <a:normAutofit fontScale="77500" lnSpcReduction="20000"/>
          </a:bodyPr>
          <a:lstStyle/>
          <a:p>
            <a:pPr marL="0" indent="0" algn="ctr">
              <a:buNone/>
            </a:pPr>
            <a:r>
              <a:rPr lang="en-US" sz="6900" b="1" dirty="0"/>
              <a:t>Uniforms</a:t>
            </a:r>
          </a:p>
          <a:p>
            <a:pPr marL="0" indent="0">
              <a:buNone/>
            </a:pPr>
            <a:endParaRPr lang="en-US" sz="1200" b="1" dirty="0"/>
          </a:p>
          <a:p>
            <a:pPr marL="0" indent="0">
              <a:buNone/>
            </a:pPr>
            <a:r>
              <a:rPr lang="en-US" sz="3100" b="1" dirty="0"/>
              <a:t>ELM 936.2</a:t>
            </a:r>
          </a:p>
          <a:p>
            <a:pPr marL="0" indent="0">
              <a:buNone/>
            </a:pPr>
            <a:r>
              <a:rPr lang="en-US" sz="2400" b="1" dirty="0"/>
              <a:t>Payment for Uniform Purchase After Separation of Employee</a:t>
            </a:r>
          </a:p>
          <a:p>
            <a:pPr marL="0" indent="0">
              <a:buNone/>
            </a:pPr>
            <a:endParaRPr lang="en-US" sz="500" b="1" dirty="0"/>
          </a:p>
          <a:p>
            <a:pPr marL="0" indent="0">
              <a:buNone/>
            </a:pPr>
            <a:r>
              <a:rPr lang="en-US" sz="2400" b="1" u="sng" dirty="0"/>
              <a:t>Payment to the vendor is not allowed </a:t>
            </a:r>
            <a:r>
              <a:rPr lang="en-US" sz="2400" b="1" dirty="0"/>
              <a:t>if the following conditions exist:</a:t>
            </a:r>
          </a:p>
          <a:p>
            <a:pPr marL="0" indent="0">
              <a:lnSpc>
                <a:spcPct val="120000"/>
              </a:lnSpc>
              <a:buNone/>
            </a:pPr>
            <a:r>
              <a:rPr lang="en-US" sz="2400" b="1" dirty="0"/>
              <a:t>a. The </a:t>
            </a:r>
            <a:r>
              <a:rPr lang="en-US" sz="2400" b="1" u="sng" dirty="0"/>
              <a:t>employee separates </a:t>
            </a:r>
            <a:r>
              <a:rPr lang="en-US" sz="2400" b="1" dirty="0"/>
              <a:t>from the uniform program for any reason, including retirement, </a:t>
            </a:r>
            <a:r>
              <a:rPr lang="en-US" sz="2400" b="1" u="sng" dirty="0"/>
              <a:t>within 30 days following purchase</a:t>
            </a:r>
            <a:r>
              <a:rPr lang="en-US" sz="2400" b="1" dirty="0"/>
              <a:t> </a:t>
            </a:r>
            <a:r>
              <a:rPr lang="en-US" sz="2400" b="1" u="sng" dirty="0"/>
              <a:t>of items of uniform wear that are </a:t>
            </a:r>
            <a:r>
              <a:rPr lang="en-US" sz="2400" b="1" i="1" u="sng" dirty="0"/>
              <a:t>not </a:t>
            </a:r>
            <a:r>
              <a:rPr lang="en-US" sz="2400" b="1" u="sng" dirty="0"/>
              <a:t>recognizable as distinctive uniform items </a:t>
            </a:r>
            <a:r>
              <a:rPr lang="en-US" sz="2400" b="1" dirty="0"/>
              <a:t>unless worn with the basic outer garments of the uniform. In these cases notify both employee and specific vendor involved. Return the invoice to the vendor (see 936.32). Nondistinctive items include shoes, gloves, rubbers, galoshes, overboots, hose, face masks, pith helmets, and belts.</a:t>
            </a:r>
          </a:p>
          <a:p>
            <a:pPr marL="0" indent="0">
              <a:lnSpc>
                <a:spcPct val="120000"/>
              </a:lnSpc>
              <a:buNone/>
            </a:pPr>
            <a:endParaRPr lang="en-US" sz="1400" b="1" dirty="0"/>
          </a:p>
          <a:p>
            <a:pPr marL="0" indent="0">
              <a:lnSpc>
                <a:spcPct val="120000"/>
              </a:lnSpc>
              <a:buNone/>
            </a:pPr>
            <a:r>
              <a:rPr lang="en-US" sz="2400" b="1" dirty="0"/>
              <a:t>b. When there is evidence that, before making the purchase, the employee indicated an intention to separate from the uniform program for any reason, including retirement, involuntary separation, or bid to an assignment not requiring the same uniform category, do not process the invoice for payment. After placing a copy of the invoice in the employee’s uniform file with the appropriate remarks, return the invoice to the vendor advising why it will not be honored.</a:t>
            </a:r>
          </a:p>
          <a:p>
            <a:pPr marL="0" indent="0" algn="ctr">
              <a:lnSpc>
                <a:spcPct val="120000"/>
              </a:lnSpc>
              <a:buNone/>
            </a:pPr>
            <a:endParaRPr lang="en-US" dirty="0"/>
          </a:p>
          <a:p>
            <a:pPr marL="0" indent="0" algn="ctr">
              <a:buNone/>
            </a:pPr>
            <a:endParaRPr lang="en-US" dirty="0"/>
          </a:p>
        </p:txBody>
      </p:sp>
    </p:spTree>
    <p:extLst>
      <p:ext uri="{BB962C8B-B14F-4D97-AF65-F5344CB8AC3E}">
        <p14:creationId xmlns:p14="http://schemas.microsoft.com/office/powerpoint/2010/main" val="2248113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8897" y="189781"/>
            <a:ext cx="8839199" cy="6324600"/>
          </a:xfrm>
        </p:spPr>
        <p:txBody>
          <a:bodyPr>
            <a:noAutofit/>
          </a:bodyPr>
          <a:lstStyle/>
          <a:p>
            <a:pPr marL="0" indent="0" algn="ctr">
              <a:buNone/>
            </a:pPr>
            <a:r>
              <a:rPr lang="en-US" sz="4000" b="1" dirty="0"/>
              <a:t>Official Personnel Folder (OPF)</a:t>
            </a:r>
          </a:p>
          <a:p>
            <a:pPr marL="0" indent="0" algn="ctr">
              <a:buNone/>
            </a:pPr>
            <a:endParaRPr lang="en-US" sz="600" b="1" dirty="0"/>
          </a:p>
          <a:p>
            <a:pPr marL="0" indent="0">
              <a:buNone/>
            </a:pPr>
            <a:r>
              <a:rPr lang="en-US" sz="2400" b="1" dirty="0"/>
              <a:t>OPFs contain important documents such as:</a:t>
            </a:r>
          </a:p>
          <a:p>
            <a:pPr lvl="2">
              <a:lnSpc>
                <a:spcPct val="150000"/>
              </a:lnSpc>
              <a:buFont typeface="Courier New" panose="02070309020205020404" pitchFamily="49" charset="0"/>
              <a:buChar char="o"/>
            </a:pPr>
            <a:r>
              <a:rPr lang="en-US" sz="2400" b="1" dirty="0"/>
              <a:t>Health Benefits Program Registration</a:t>
            </a:r>
          </a:p>
          <a:p>
            <a:pPr lvl="2">
              <a:lnSpc>
                <a:spcPct val="150000"/>
              </a:lnSpc>
              <a:buFont typeface="Courier New" panose="02070309020205020404" pitchFamily="49" charset="0"/>
              <a:buChar char="o"/>
            </a:pPr>
            <a:r>
              <a:rPr lang="en-US" sz="2400" b="1" dirty="0"/>
              <a:t>FEGLI Enrollment forms</a:t>
            </a:r>
          </a:p>
          <a:p>
            <a:pPr lvl="2">
              <a:lnSpc>
                <a:spcPct val="150000"/>
              </a:lnSpc>
              <a:buFont typeface="Courier New" panose="02070309020205020404" pitchFamily="49" charset="0"/>
              <a:buChar char="o"/>
            </a:pPr>
            <a:r>
              <a:rPr lang="en-US" sz="2400" b="1" dirty="0"/>
              <a:t>Designations of Beneficiary </a:t>
            </a:r>
          </a:p>
          <a:p>
            <a:pPr lvl="2">
              <a:lnSpc>
                <a:spcPct val="150000"/>
              </a:lnSpc>
              <a:buFont typeface="Courier New" panose="02070309020205020404" pitchFamily="49" charset="0"/>
              <a:buChar char="o"/>
            </a:pPr>
            <a:r>
              <a:rPr lang="en-US" sz="2400" b="1" dirty="0"/>
              <a:t>Form 50 history</a:t>
            </a:r>
          </a:p>
          <a:p>
            <a:r>
              <a:rPr lang="en-US" sz="2400" b="1" dirty="0"/>
              <a:t>Active employees have on-line access to their OPF through USPS LiteBlue.</a:t>
            </a:r>
          </a:p>
          <a:p>
            <a:r>
              <a:rPr lang="en-US" sz="2400" b="1" dirty="0"/>
              <a:t>Retirees do not have access to LiteBlue.</a:t>
            </a:r>
          </a:p>
          <a:p>
            <a:r>
              <a:rPr lang="en-US" sz="2400" b="1" dirty="0"/>
              <a:t>Most retirees will never have a significant need to access proof of past HBP registration, FEGLI designation of beneficiary, Form 50 pay history, etc. However, sometimes problems arise with retirement that can be resolved easily if the retiree has these documents.</a:t>
            </a:r>
          </a:p>
        </p:txBody>
      </p:sp>
    </p:spTree>
    <p:extLst>
      <p:ext uri="{BB962C8B-B14F-4D97-AF65-F5344CB8AC3E}">
        <p14:creationId xmlns:p14="http://schemas.microsoft.com/office/powerpoint/2010/main" val="736100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05945" y="215661"/>
            <a:ext cx="8765059" cy="6324600"/>
          </a:xfrm>
        </p:spPr>
        <p:txBody>
          <a:bodyPr>
            <a:normAutofit lnSpcReduction="10000"/>
          </a:bodyPr>
          <a:lstStyle/>
          <a:p>
            <a:pPr marL="0" indent="0" algn="ctr">
              <a:buNone/>
            </a:pPr>
            <a:r>
              <a:rPr lang="en-US" sz="4000" b="1" dirty="0"/>
              <a:t>Official Personnel Folder (OPF)</a:t>
            </a:r>
          </a:p>
          <a:p>
            <a:pPr marL="0" indent="0" algn="ctr">
              <a:buNone/>
            </a:pPr>
            <a:endParaRPr lang="en-US" dirty="0"/>
          </a:p>
          <a:p>
            <a:pPr marL="0" indent="0">
              <a:buNone/>
            </a:pPr>
            <a:r>
              <a:rPr lang="en-US" sz="2800" b="1" dirty="0"/>
              <a:t>Before you retire:</a:t>
            </a:r>
          </a:p>
          <a:p>
            <a:pPr marL="0" indent="0">
              <a:buNone/>
            </a:pPr>
            <a:endParaRPr lang="en-US" sz="2400" b="1" dirty="0"/>
          </a:p>
          <a:p>
            <a:pPr>
              <a:buFont typeface="Wingdings 2" panose="05020102010507070707" pitchFamily="18" charset="2"/>
              <a:buChar char="R"/>
            </a:pPr>
            <a:r>
              <a:rPr lang="en-US" sz="2400" b="1" dirty="0"/>
              <a:t>  Go on-line to Lite-Blue. Find your OPF. Copy it to paper or electronically. Save it.</a:t>
            </a:r>
          </a:p>
          <a:p>
            <a:pPr marL="0" indent="0">
              <a:buNone/>
            </a:pPr>
            <a:endParaRPr lang="en-US" sz="2400" b="1" dirty="0"/>
          </a:p>
          <a:p>
            <a:pPr>
              <a:buFont typeface="Wingdings 2" panose="05020102010507070707" pitchFamily="18" charset="2"/>
              <a:buChar char="R"/>
            </a:pPr>
            <a:r>
              <a:rPr lang="en-US" sz="2400" b="1" dirty="0"/>
              <a:t>  USPS will delete your access to Lite-Blue the day after you retire and will send those OPF documents to the Federal Records Center. You will not be able to easily obtain these documents from USPS after you retire.</a:t>
            </a:r>
          </a:p>
          <a:p>
            <a:pPr marL="0" indent="0">
              <a:buNone/>
            </a:pPr>
            <a:endParaRPr lang="en-US" sz="2400" b="1" dirty="0"/>
          </a:p>
          <a:p>
            <a:pPr>
              <a:buFont typeface="Wingdings 2" panose="05020102010507070707" pitchFamily="18" charset="2"/>
              <a:buChar char="R"/>
            </a:pPr>
            <a:r>
              <a:rPr lang="en-US" sz="2400" b="1" dirty="0"/>
              <a:t>  If you ever do need a document* to solve a problem or issue, you can simply retrieve it from your stored file.</a:t>
            </a:r>
          </a:p>
          <a:p>
            <a:pPr marL="0" indent="0">
              <a:buNone/>
            </a:pPr>
            <a:endParaRPr lang="en-US" sz="2400" b="1" dirty="0"/>
          </a:p>
          <a:p>
            <a:pPr marL="0" indent="0">
              <a:buNone/>
            </a:pPr>
            <a:r>
              <a:rPr lang="en-US" sz="2200" b="1" dirty="0"/>
              <a:t>*E.g., Health Benefits registration, FEGLI coverage, designation of beneficiary, debt collection related documents, etc.</a:t>
            </a:r>
          </a:p>
          <a:p>
            <a:pPr marL="0" indent="0" algn="ctr">
              <a:buNone/>
            </a:pPr>
            <a:endParaRPr lang="en-US" dirty="0"/>
          </a:p>
          <a:p>
            <a:pPr marL="0" indent="0">
              <a:buNone/>
            </a:pPr>
            <a:endParaRPr lang="en-US" sz="2400" b="1" dirty="0"/>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3395335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71848" y="172528"/>
            <a:ext cx="8682681" cy="6324600"/>
          </a:xfrm>
        </p:spPr>
        <p:txBody>
          <a:bodyPr>
            <a:normAutofit/>
          </a:bodyPr>
          <a:lstStyle/>
          <a:p>
            <a:pPr marL="0" indent="0" algn="ctr">
              <a:buNone/>
            </a:pPr>
            <a:r>
              <a:rPr lang="en-US" sz="3600" b="1" dirty="0"/>
              <a:t>Make blank copies of all retirement application forms</a:t>
            </a:r>
          </a:p>
          <a:p>
            <a:pPr marL="0" indent="0" algn="ctr">
              <a:buNone/>
            </a:pPr>
            <a:endParaRPr lang="en-US" dirty="0"/>
          </a:p>
          <a:p>
            <a:pPr marL="0" indent="0">
              <a:buNone/>
            </a:pPr>
            <a:r>
              <a:rPr lang="en-US" sz="2400" b="1" dirty="0"/>
              <a:t>OPM will not accept a retirement application that includes erasures, scratch-outs, white-outs, or any other type of corrections actions, on certain specific forms, and on sections of other specific forms.</a:t>
            </a:r>
          </a:p>
          <a:p>
            <a:pPr marL="0" indent="0">
              <a:buNone/>
            </a:pPr>
            <a:endParaRPr lang="en-US" sz="2400" b="1" dirty="0"/>
          </a:p>
          <a:p>
            <a:pPr marL="0" indent="0">
              <a:buNone/>
            </a:pPr>
            <a:r>
              <a:rPr lang="en-US" sz="2400" b="1" dirty="0"/>
              <a:t>The best policy is to make no such corrections on any of the retirement forms.</a:t>
            </a:r>
          </a:p>
          <a:p>
            <a:pPr marL="0" indent="0">
              <a:buNone/>
            </a:pPr>
            <a:endParaRPr lang="en-US" sz="2400" b="1" dirty="0"/>
          </a:p>
          <a:p>
            <a:pPr marL="0" indent="0">
              <a:buNone/>
            </a:pPr>
            <a:r>
              <a:rPr lang="en-US" sz="2400" b="1" dirty="0"/>
              <a:t>Instead, before you start completing a form, copy it, so that in the event of an error, you can destroy the form with the error, again copy the blank form, and then begin again completing the form.</a:t>
            </a:r>
          </a:p>
          <a:p>
            <a:pPr marL="0" indent="0" algn="ctr">
              <a:buNone/>
            </a:pPr>
            <a:endParaRPr lang="en-US" dirty="0"/>
          </a:p>
          <a:p>
            <a:pPr marL="0" indent="0">
              <a:buNone/>
            </a:pPr>
            <a:endParaRPr lang="en-US" sz="2400" b="1" dirty="0"/>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1446287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5131" y="0"/>
            <a:ext cx="8680269" cy="6583680"/>
          </a:xfrm>
        </p:spPr>
        <p:txBody>
          <a:bodyPr/>
          <a:lstStyle/>
          <a:p>
            <a:pPr marL="0" indent="0" algn="ctr">
              <a:buNone/>
            </a:pPr>
            <a:r>
              <a:rPr lang="en-US" b="1" dirty="0"/>
              <a:t>	</a:t>
            </a:r>
          </a:p>
          <a:p>
            <a:pPr marL="0" indent="0" algn="ctr">
              <a:buNone/>
            </a:pPr>
            <a:r>
              <a:rPr lang="en-US" sz="4400" b="1" dirty="0"/>
              <a:t>This seminar focuses on</a:t>
            </a:r>
          </a:p>
          <a:p>
            <a:pPr marL="0" indent="0" algn="ctr">
              <a:buNone/>
            </a:pPr>
            <a:r>
              <a:rPr lang="en-US" sz="4400" b="1" dirty="0"/>
              <a:t>Regular (Immediate) Retirement</a:t>
            </a:r>
          </a:p>
          <a:p>
            <a:pPr marL="0" indent="0" algn="ctr">
              <a:buNone/>
            </a:pPr>
            <a:endParaRPr lang="en-US" sz="1000" b="1" dirty="0"/>
          </a:p>
          <a:p>
            <a:pPr marL="0" indent="0">
              <a:lnSpc>
                <a:spcPct val="100000"/>
              </a:lnSpc>
              <a:buNone/>
            </a:pPr>
            <a:r>
              <a:rPr lang="en-US" sz="3000" b="1" dirty="0"/>
              <a:t>NALC members considering MRA+10, disability, or other types of retirement should obtain direct one-on-one advice from a branch officer, their NBA office, or the NALC HQ retirement department</a:t>
            </a:r>
            <a:r>
              <a:rPr lang="en-US" sz="3200" b="1" dirty="0"/>
              <a:t>.</a:t>
            </a:r>
          </a:p>
        </p:txBody>
      </p:sp>
      <p:pic>
        <p:nvPicPr>
          <p:cNvPr id="4" name="Picture 3"/>
          <p:cNvPicPr>
            <a:picLocks noChangeAspect="1"/>
          </p:cNvPicPr>
          <p:nvPr/>
        </p:nvPicPr>
        <p:blipFill>
          <a:blip r:embed="rId2"/>
          <a:stretch>
            <a:fillRect/>
          </a:stretch>
        </p:blipFill>
        <p:spPr>
          <a:xfrm>
            <a:off x="1363757" y="4151870"/>
            <a:ext cx="6376085" cy="2706130"/>
          </a:xfrm>
          <a:prstGeom prst="rect">
            <a:avLst/>
          </a:prstGeom>
        </p:spPr>
      </p:pic>
    </p:spTree>
    <p:extLst>
      <p:ext uri="{BB962C8B-B14F-4D97-AF65-F5344CB8AC3E}">
        <p14:creationId xmlns:p14="http://schemas.microsoft.com/office/powerpoint/2010/main" val="780339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172528"/>
            <a:ext cx="8839200" cy="6324600"/>
          </a:xfrm>
        </p:spPr>
        <p:txBody>
          <a:bodyPr>
            <a:normAutofit/>
          </a:bodyPr>
          <a:lstStyle/>
          <a:p>
            <a:pPr marL="0" indent="0" algn="ctr">
              <a:buNone/>
            </a:pPr>
            <a:endParaRPr lang="en-US" sz="9600" b="1" dirty="0"/>
          </a:p>
          <a:p>
            <a:pPr marL="0" indent="0" algn="ctr">
              <a:buNone/>
            </a:pPr>
            <a:r>
              <a:rPr lang="en-US" sz="9600" b="1" dirty="0"/>
              <a:t>Some things to know about</a:t>
            </a:r>
          </a:p>
          <a:p>
            <a:pPr marL="0" indent="0" algn="ctr">
              <a:buNone/>
            </a:pPr>
            <a:r>
              <a:rPr lang="en-US" sz="9600" b="1" dirty="0"/>
              <a:t>after retirement</a:t>
            </a:r>
          </a:p>
          <a:p>
            <a:pPr marL="0" indent="0" algn="ctr">
              <a:buNone/>
            </a:pPr>
            <a:endParaRPr lang="en-US" dirty="0"/>
          </a:p>
          <a:p>
            <a:pPr marL="0" indent="0">
              <a:buNone/>
            </a:pPr>
            <a:endParaRPr lang="en-US" sz="2800"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1897501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a:xfrm>
            <a:off x="181232" y="375917"/>
            <a:ext cx="8962768" cy="860425"/>
          </a:xfrm>
        </p:spPr>
        <p:txBody>
          <a:bodyPr>
            <a:noAutofit/>
          </a:bodyPr>
          <a:lstStyle/>
          <a:p>
            <a:pPr algn="ctr" eaLnBrk="1" hangingPunct="1"/>
            <a:r>
              <a:rPr lang="en-US" sz="4000" b="1" dirty="0">
                <a:latin typeface="+mn-lt"/>
              </a:rPr>
              <a:t>Cost of Living Adjustments </a:t>
            </a:r>
            <a:br>
              <a:rPr lang="en-US" sz="4000" b="1" dirty="0">
                <a:latin typeface="+mn-lt"/>
              </a:rPr>
            </a:br>
            <a:r>
              <a:rPr lang="en-US" sz="4000" b="1" dirty="0">
                <a:latin typeface="+mn-lt"/>
              </a:rPr>
              <a:t>(COLAS)</a:t>
            </a:r>
          </a:p>
        </p:txBody>
      </p:sp>
      <p:sp>
        <p:nvSpPr>
          <p:cNvPr id="11" name="Slide Number Placeholder 10"/>
          <p:cNvSpPr>
            <a:spLocks noGrp="1"/>
          </p:cNvSpPr>
          <p:nvPr>
            <p:ph type="sldNum" sz="quarter" idx="12"/>
          </p:nvPr>
        </p:nvSpPr>
        <p:spPr/>
        <p:txBody>
          <a:bodyPr/>
          <a:lstStyle/>
          <a:p>
            <a:pPr>
              <a:defRPr/>
            </a:pPr>
            <a:fld id="{CBDD7928-7170-4C79-AD39-76FA5D59B8C9}" type="slidenum">
              <a:rPr lang="en-US" smtClean="0"/>
              <a:pPr>
                <a:defRPr/>
              </a:pPr>
              <a:t>41</a:t>
            </a:fld>
            <a:endParaRPr lang="en-US" dirty="0"/>
          </a:p>
        </p:txBody>
      </p:sp>
      <p:sp>
        <p:nvSpPr>
          <p:cNvPr id="58371" name="Line 3"/>
          <p:cNvSpPr>
            <a:spLocks noChangeShapeType="1"/>
          </p:cNvSpPr>
          <p:nvPr/>
        </p:nvSpPr>
        <p:spPr bwMode="auto">
          <a:xfrm>
            <a:off x="4405325" y="1885717"/>
            <a:ext cx="21535" cy="4094162"/>
          </a:xfrm>
          <a:prstGeom prst="line">
            <a:avLst/>
          </a:prstGeom>
          <a:noFill/>
          <a:ln w="76200">
            <a:solidFill>
              <a:srgbClr val="0033CC"/>
            </a:solidFill>
            <a:round/>
            <a:headEnd type="none" w="sm" len="sm"/>
            <a:tailEnd type="none" w="sm" len="sm"/>
          </a:ln>
        </p:spPr>
        <p:txBody>
          <a:bodyPr/>
          <a:lstStyle/>
          <a:p>
            <a:endParaRPr lang="en-US" dirty="0"/>
          </a:p>
        </p:txBody>
      </p:sp>
      <p:sp>
        <p:nvSpPr>
          <p:cNvPr id="58372" name="Text Box 4"/>
          <p:cNvSpPr txBox="1">
            <a:spLocks noChangeArrowheads="1"/>
          </p:cNvSpPr>
          <p:nvPr/>
        </p:nvSpPr>
        <p:spPr bwMode="auto">
          <a:xfrm>
            <a:off x="0" y="2033788"/>
            <a:ext cx="3478212"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CSRS</a:t>
            </a:r>
          </a:p>
        </p:txBody>
      </p:sp>
      <p:sp>
        <p:nvSpPr>
          <p:cNvPr id="58373" name="Text Box 5"/>
          <p:cNvSpPr txBox="1">
            <a:spLocks noChangeArrowheads="1"/>
          </p:cNvSpPr>
          <p:nvPr/>
        </p:nvSpPr>
        <p:spPr bwMode="auto">
          <a:xfrm>
            <a:off x="4547895" y="2033787"/>
            <a:ext cx="4046537"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FERS</a:t>
            </a:r>
          </a:p>
        </p:txBody>
      </p:sp>
      <p:sp>
        <p:nvSpPr>
          <p:cNvPr id="58374" name="Rectangle 6"/>
          <p:cNvSpPr>
            <a:spLocks noChangeArrowheads="1"/>
          </p:cNvSpPr>
          <p:nvPr/>
        </p:nvSpPr>
        <p:spPr bwMode="auto">
          <a:xfrm>
            <a:off x="4858663" y="3029320"/>
            <a:ext cx="4153532" cy="2554545"/>
          </a:xfrm>
          <a:prstGeom prst="rect">
            <a:avLst/>
          </a:prstGeom>
          <a:noFill/>
          <a:ln w="12700">
            <a:noFill/>
            <a:miter lim="800000"/>
            <a:headEnd type="none" w="sm" len="sm"/>
            <a:tailEnd type="none" w="sm" len="sm"/>
          </a:ln>
        </p:spPr>
        <p:txBody>
          <a:bodyPr wrap="square">
            <a:spAutoFit/>
          </a:bodyPr>
          <a:lstStyle/>
          <a:p>
            <a:pPr marL="231775" indent="-231775" eaLnBrk="0" hangingPunct="0">
              <a:buFontTx/>
              <a:buChar char="•"/>
            </a:pPr>
            <a:r>
              <a:rPr lang="en-US" sz="3200" b="1" dirty="0">
                <a:solidFill>
                  <a:schemeClr val="accent1">
                    <a:lumMod val="50000"/>
                  </a:schemeClr>
                </a:solidFill>
                <a:latin typeface="+mn-lt"/>
              </a:rPr>
              <a:t>Generally, not applied until the December after age 62</a:t>
            </a:r>
          </a:p>
          <a:p>
            <a:pPr marL="231775" indent="-231775" eaLnBrk="0" hangingPunct="0"/>
            <a:endParaRPr lang="en-US" sz="3200" b="1" dirty="0">
              <a:solidFill>
                <a:schemeClr val="accent1">
                  <a:lumMod val="50000"/>
                </a:schemeClr>
              </a:solidFill>
              <a:latin typeface="+mn-lt"/>
            </a:endParaRPr>
          </a:p>
          <a:p>
            <a:pPr marL="231775" indent="-231775" eaLnBrk="0" hangingPunct="0"/>
            <a:r>
              <a:rPr lang="en-US" sz="3200" b="1" dirty="0">
                <a:solidFill>
                  <a:schemeClr val="accent1">
                    <a:lumMod val="50000"/>
                  </a:schemeClr>
                </a:solidFill>
                <a:latin typeface="+mn-lt"/>
              </a:rPr>
              <a:t>  Exception: Disability</a:t>
            </a:r>
          </a:p>
        </p:txBody>
      </p:sp>
      <p:sp>
        <p:nvSpPr>
          <p:cNvPr id="58375" name="Text Box 7"/>
          <p:cNvSpPr txBox="1">
            <a:spLocks noChangeArrowheads="1"/>
          </p:cNvSpPr>
          <p:nvPr/>
        </p:nvSpPr>
        <p:spPr bwMode="auto">
          <a:xfrm>
            <a:off x="181233" y="3062508"/>
            <a:ext cx="3970638" cy="3046988"/>
          </a:xfrm>
          <a:prstGeom prst="rect">
            <a:avLst/>
          </a:prstGeom>
          <a:noFill/>
          <a:ln w="12700">
            <a:noFill/>
            <a:miter lim="800000"/>
            <a:headEnd type="none" w="sm" len="sm"/>
            <a:tailEnd type="none" w="sm" len="sm"/>
          </a:ln>
        </p:spPr>
        <p:txBody>
          <a:bodyPr wrap="square">
            <a:spAutoFit/>
          </a:bodyPr>
          <a:lstStyle/>
          <a:p>
            <a:pPr marL="231775" indent="-231775" eaLnBrk="0" hangingPunct="0">
              <a:buFontTx/>
              <a:buChar char="•"/>
            </a:pPr>
            <a:r>
              <a:rPr lang="en-US" sz="3200" b="1" dirty="0">
                <a:solidFill>
                  <a:schemeClr val="accent1">
                    <a:lumMod val="50000"/>
                  </a:schemeClr>
                </a:solidFill>
                <a:latin typeface="+mn-lt"/>
              </a:rPr>
              <a:t>Begins the first December after retirement</a:t>
            </a:r>
          </a:p>
          <a:p>
            <a:pPr marL="231775" indent="-231775" eaLnBrk="0" hangingPunct="0">
              <a:buFontTx/>
              <a:buChar char="•"/>
            </a:pPr>
            <a:endParaRPr lang="en-US" sz="3200" b="1" dirty="0">
              <a:solidFill>
                <a:schemeClr val="accent1">
                  <a:lumMod val="50000"/>
                </a:schemeClr>
              </a:solidFill>
              <a:latin typeface="+mn-lt"/>
            </a:endParaRPr>
          </a:p>
          <a:p>
            <a:pPr marL="231775" indent="-231775" eaLnBrk="0" hangingPunct="0">
              <a:buFontTx/>
              <a:buChar char="•"/>
            </a:pPr>
            <a:r>
              <a:rPr lang="en-US" sz="3200" b="1" dirty="0">
                <a:solidFill>
                  <a:schemeClr val="accent1">
                    <a:lumMod val="50000"/>
                  </a:schemeClr>
                </a:solidFill>
                <a:latin typeface="+mn-lt"/>
              </a:rPr>
              <a:t>First COLA is prorated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47136" y="208587"/>
            <a:ext cx="8657967" cy="6324600"/>
          </a:xfrm>
        </p:spPr>
        <p:txBody>
          <a:bodyPr>
            <a:noAutofit/>
          </a:bodyPr>
          <a:lstStyle/>
          <a:p>
            <a:pPr marL="0" indent="0" algn="ctr">
              <a:buNone/>
            </a:pPr>
            <a:r>
              <a:rPr lang="en-US" sz="4400" b="1" dirty="0"/>
              <a:t>Direct Deposit Required</a:t>
            </a:r>
          </a:p>
          <a:p>
            <a:pPr marL="0" indent="0" algn="ctr">
              <a:buNone/>
            </a:pPr>
            <a:endParaRPr lang="en-US" sz="1050" dirty="0"/>
          </a:p>
          <a:p>
            <a:pPr marL="0" indent="0">
              <a:buNone/>
            </a:pPr>
            <a:r>
              <a:rPr lang="en-US" sz="2800" b="1" dirty="0"/>
              <a:t>OPM requires direct deposit of monthly annuity. </a:t>
            </a:r>
          </a:p>
          <a:p>
            <a:pPr marL="0" indent="0">
              <a:buNone/>
            </a:pPr>
            <a:endParaRPr lang="en-US" sz="2800" b="1" dirty="0"/>
          </a:p>
          <a:p>
            <a:pPr marL="0" indent="0">
              <a:buNone/>
            </a:pPr>
            <a:r>
              <a:rPr lang="en-US" sz="2800" b="1" dirty="0"/>
              <a:t>Deposit can be to an account at a financial institution such as a credit union or bank;</a:t>
            </a:r>
          </a:p>
          <a:p>
            <a:pPr marL="0" indent="0">
              <a:buNone/>
            </a:pPr>
            <a:endParaRPr lang="en-US" sz="2800" b="1" dirty="0"/>
          </a:p>
          <a:p>
            <a:pPr marL="0" indent="0">
              <a:buNone/>
            </a:pPr>
            <a:r>
              <a:rPr lang="en-US" sz="2800" b="1" dirty="0"/>
              <a:t>Or deposit can be to a Direct Express Card.</a:t>
            </a:r>
          </a:p>
          <a:p>
            <a:pPr marL="0" indent="0">
              <a:buNone/>
            </a:pPr>
            <a:r>
              <a:rPr lang="en-US" sz="2400" b="1" dirty="0"/>
              <a:t>The card can be used to make purchases at stores that accept Debit MasterCard, pay bills, purchase money order at the Post Office, and get cash from an ATM or financial institution that accepts MasterCard. There are no fees for the deposit into the card each month, and no charge for using the card to make purchases.</a:t>
            </a:r>
          </a:p>
          <a:p>
            <a:pPr marL="0" indent="0">
              <a:buNone/>
            </a:pPr>
            <a:r>
              <a:rPr lang="en-US" sz="2400" b="1" dirty="0"/>
              <a:t>Go to </a:t>
            </a:r>
            <a:r>
              <a:rPr lang="en-US" sz="2400" b="1" dirty="0">
                <a:hlinkClick r:id="rId2"/>
              </a:rPr>
              <a:t>www.GoDirect.org</a:t>
            </a:r>
            <a:r>
              <a:rPr lang="en-US" sz="2400" b="1" dirty="0"/>
              <a:t> for information about fees and the surcharge-free network.</a:t>
            </a:r>
          </a:p>
        </p:txBody>
      </p:sp>
    </p:spTree>
    <p:extLst>
      <p:ext uri="{BB962C8B-B14F-4D97-AF65-F5344CB8AC3E}">
        <p14:creationId xmlns:p14="http://schemas.microsoft.com/office/powerpoint/2010/main" val="3650079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47136" y="208587"/>
            <a:ext cx="8657967" cy="6324600"/>
          </a:xfrm>
        </p:spPr>
        <p:txBody>
          <a:bodyPr>
            <a:noAutofit/>
          </a:bodyPr>
          <a:lstStyle/>
          <a:p>
            <a:pPr marL="0" indent="0" algn="ctr">
              <a:buNone/>
            </a:pPr>
            <a:r>
              <a:rPr lang="en-US" sz="4400" b="1" dirty="0"/>
              <a:t>Notice of Annuity Adjustment</a:t>
            </a:r>
          </a:p>
          <a:p>
            <a:pPr marL="0" indent="0" algn="ctr">
              <a:buNone/>
            </a:pPr>
            <a:endParaRPr lang="en-US" sz="1050" dirty="0"/>
          </a:p>
          <a:p>
            <a:pPr marL="0" indent="0">
              <a:buNone/>
            </a:pPr>
            <a:r>
              <a:rPr lang="en-US" sz="2800" b="1" dirty="0"/>
              <a:t>Pensions are deposited monthly, on the first business day of each month. OPM only mails an explanation of benefits when there is an adjustment to an annuity (e.g., COLA increase, change in Health Benefit premiums or Life Insurance premiums, etc.)</a:t>
            </a:r>
          </a:p>
          <a:p>
            <a:pPr marL="0" indent="0">
              <a:buNone/>
            </a:pPr>
            <a:endParaRPr lang="en-US" sz="800" b="1" dirty="0"/>
          </a:p>
          <a:p>
            <a:pPr marL="0" indent="0">
              <a:buNone/>
            </a:pPr>
            <a:r>
              <a:rPr lang="en-US" sz="2800" b="1" dirty="0"/>
              <a:t>When OPM sends a Notice of Annuity Adjustment, it will show 1) gross,  2) deductions, and 3) net. But the gross will be the amount </a:t>
            </a:r>
            <a:r>
              <a:rPr lang="en-US" sz="2800" b="1" u="sng" dirty="0"/>
              <a:t>after</a:t>
            </a:r>
            <a:r>
              <a:rPr lang="en-US" sz="2800" b="1" dirty="0"/>
              <a:t> reduction for survivor annuity.</a:t>
            </a:r>
          </a:p>
          <a:p>
            <a:pPr marL="0" indent="0">
              <a:buNone/>
            </a:pPr>
            <a:endParaRPr lang="en-US" sz="1000" b="1" dirty="0"/>
          </a:p>
          <a:p>
            <a:pPr marL="0" indent="0">
              <a:buNone/>
            </a:pPr>
            <a:r>
              <a:rPr lang="en-US" sz="2800" b="1" dirty="0"/>
              <a:t>OPM does not list the cost of the reduction for survivor annuity as a deduction. Instead, OPM lists the gross annuity as the amount after reduction for survivor annuity.</a:t>
            </a:r>
          </a:p>
        </p:txBody>
      </p:sp>
    </p:spTree>
    <p:extLst>
      <p:ext uri="{BB962C8B-B14F-4D97-AF65-F5344CB8AC3E}">
        <p14:creationId xmlns:p14="http://schemas.microsoft.com/office/powerpoint/2010/main" val="1297209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1233" y="89810"/>
            <a:ext cx="8608539" cy="6266541"/>
          </a:xfrm>
        </p:spPr>
        <p:txBody>
          <a:bodyPr>
            <a:noAutofit/>
          </a:bodyPr>
          <a:lstStyle/>
          <a:p>
            <a:pPr marL="0" indent="0" algn="ctr">
              <a:buNone/>
              <a:defRPr/>
            </a:pPr>
            <a:r>
              <a:rPr lang="en-US" sz="3200" b="1" dirty="0"/>
              <a:t>Saved Annual Leave Upon Retirement</a:t>
            </a:r>
          </a:p>
          <a:p>
            <a:pPr marL="0" indent="0" algn="ctr">
              <a:buNone/>
              <a:defRPr/>
            </a:pPr>
            <a:r>
              <a:rPr lang="en-US" sz="3200" b="1" dirty="0"/>
              <a:t>(Terminal Leave Payments)</a:t>
            </a:r>
          </a:p>
          <a:p>
            <a:pPr marL="0" indent="0" algn="ctr">
              <a:buNone/>
              <a:defRPr/>
            </a:pPr>
            <a:endParaRPr lang="en-US" sz="1200" dirty="0"/>
          </a:p>
          <a:p>
            <a:pPr marL="0" indent="0">
              <a:buNone/>
              <a:defRPr/>
            </a:pPr>
            <a:r>
              <a:rPr lang="en-US" sz="2400" b="1" dirty="0"/>
              <a:t>Lump sum terminal leave payment includes:</a:t>
            </a:r>
          </a:p>
          <a:p>
            <a:pPr>
              <a:defRPr/>
            </a:pPr>
            <a:r>
              <a:rPr lang="en-US" sz="2400" b="1" dirty="0"/>
              <a:t>accumulated AL </a:t>
            </a:r>
            <a:r>
              <a:rPr lang="en-US" sz="2400" b="1" u="sng" dirty="0"/>
              <a:t>up to maximum carryover</a:t>
            </a:r>
            <a:r>
              <a:rPr lang="en-US" sz="2400" b="1" dirty="0"/>
              <a:t> (normally 440 hours, but 520 hours in 2022), plus</a:t>
            </a:r>
          </a:p>
          <a:p>
            <a:pPr>
              <a:defRPr/>
            </a:pPr>
            <a:r>
              <a:rPr lang="en-US" sz="2400" b="1" dirty="0"/>
              <a:t>any unused donated leave, plus</a:t>
            </a:r>
          </a:p>
          <a:p>
            <a:pPr>
              <a:defRPr/>
            </a:pPr>
            <a:r>
              <a:rPr lang="en-US" sz="2400" b="1" dirty="0"/>
              <a:t>holidays that fall within the terminal leave period (for Full-Time Regulars and Part-Time Regulars)</a:t>
            </a:r>
          </a:p>
          <a:p>
            <a:pPr marL="0" indent="0">
              <a:buNone/>
              <a:defRPr/>
            </a:pPr>
            <a:endParaRPr lang="en-US" sz="200" b="1" dirty="0"/>
          </a:p>
          <a:p>
            <a:pPr marL="0" indent="0">
              <a:buNone/>
            </a:pPr>
            <a:r>
              <a:rPr lang="en-US" sz="2400" b="1" dirty="0"/>
              <a:t>Any part of the unused annual leave earned during the leave year of separation that is in excess of the maximum carryover amount is granted prior to separation rather than paid out in the form of a lump sum payment. </a:t>
            </a:r>
          </a:p>
          <a:p>
            <a:pPr marL="0" indent="0">
              <a:buNone/>
            </a:pPr>
            <a:r>
              <a:rPr lang="en-US" sz="2000" b="1" dirty="0"/>
              <a:t>ELM 512.732b</a:t>
            </a:r>
          </a:p>
          <a:p>
            <a:pPr marL="0" indent="0">
              <a:buNone/>
            </a:pPr>
            <a:r>
              <a:rPr lang="en-US" sz="1800" b="1" dirty="0"/>
              <a:t>Unused donated leave is included in the terminal leave payment irrespective of the maximum carryover; and all earned leave is included, if retiring under an early out (VER).</a:t>
            </a:r>
          </a:p>
          <a:p>
            <a:pPr marL="0" indent="0">
              <a:buNone/>
            </a:pPr>
            <a:endParaRPr lang="en-US" sz="2400" dirty="0"/>
          </a:p>
          <a:p>
            <a:pPr marL="0" indent="0" algn="ctr">
              <a:buNone/>
              <a:defRPr/>
            </a:pPr>
            <a:endParaRPr lang="en-US" sz="2000"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44</a:t>
            </a:fld>
            <a:endParaRPr lang="en-US" dirty="0"/>
          </a:p>
        </p:txBody>
      </p:sp>
    </p:spTree>
    <p:extLst>
      <p:ext uri="{BB962C8B-B14F-4D97-AF65-F5344CB8AC3E}">
        <p14:creationId xmlns:p14="http://schemas.microsoft.com/office/powerpoint/2010/main" val="1546763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824B-9B8E-4E44-80A6-3CF27D11B467}"/>
              </a:ext>
            </a:extLst>
          </p:cNvPr>
          <p:cNvSpPr>
            <a:spLocks noGrp="1"/>
          </p:cNvSpPr>
          <p:nvPr>
            <p:ph type="title"/>
          </p:nvPr>
        </p:nvSpPr>
        <p:spPr>
          <a:xfrm>
            <a:off x="628650" y="365127"/>
            <a:ext cx="7886700" cy="443256"/>
          </a:xfrm>
        </p:spPr>
        <p:txBody>
          <a:bodyPr>
            <a:normAutofit fontScale="90000"/>
          </a:bodyPr>
          <a:lstStyle/>
          <a:p>
            <a:r>
              <a:rPr lang="en-US" sz="2800" b="1" dirty="0"/>
              <a:t>ANNUAL LEAVE CARRYOVER INTO 2022 RETIREMENT</a:t>
            </a:r>
          </a:p>
        </p:txBody>
      </p:sp>
      <p:sp>
        <p:nvSpPr>
          <p:cNvPr id="3" name="Content Placeholder 2">
            <a:extLst>
              <a:ext uri="{FF2B5EF4-FFF2-40B4-BE49-F238E27FC236}">
                <a16:creationId xmlns:a16="http://schemas.microsoft.com/office/drawing/2014/main" id="{E465A292-E26B-4F35-B3E3-D488333CE0B0}"/>
              </a:ext>
            </a:extLst>
          </p:cNvPr>
          <p:cNvSpPr>
            <a:spLocks noGrp="1"/>
          </p:cNvSpPr>
          <p:nvPr>
            <p:ph idx="1"/>
          </p:nvPr>
        </p:nvSpPr>
        <p:spPr>
          <a:xfrm>
            <a:off x="628650" y="1229894"/>
            <a:ext cx="7886700" cy="5262979"/>
          </a:xfrm>
        </p:spPr>
        <p:txBody>
          <a:bodyPr/>
          <a:lstStyle/>
          <a:p>
            <a:endParaRPr lang="en-US" dirty="0"/>
          </a:p>
        </p:txBody>
      </p:sp>
      <p:sp>
        <p:nvSpPr>
          <p:cNvPr id="4" name="Slide Number Placeholder 3">
            <a:extLst>
              <a:ext uri="{FF2B5EF4-FFF2-40B4-BE49-F238E27FC236}">
                <a16:creationId xmlns:a16="http://schemas.microsoft.com/office/drawing/2014/main" id="{A6083BDC-A81F-45F2-B881-31E7E34B7A91}"/>
              </a:ext>
            </a:extLst>
          </p:cNvPr>
          <p:cNvSpPr>
            <a:spLocks noGrp="1"/>
          </p:cNvSpPr>
          <p:nvPr>
            <p:ph type="sldNum" sz="quarter" idx="12"/>
          </p:nvPr>
        </p:nvSpPr>
        <p:spPr/>
        <p:txBody>
          <a:bodyPr/>
          <a:lstStyle/>
          <a:p>
            <a:pPr>
              <a:defRPr/>
            </a:pPr>
            <a:fld id="{CBDD7928-7170-4C79-AD39-76FA5D59B8C9}" type="slidenum">
              <a:rPr lang="en-US" smtClean="0"/>
              <a:pPr>
                <a:defRPr/>
              </a:pPr>
              <a:t>45</a:t>
            </a:fld>
            <a:endParaRPr lang="en-US" dirty="0"/>
          </a:p>
        </p:txBody>
      </p:sp>
      <p:sp>
        <p:nvSpPr>
          <p:cNvPr id="8" name="TextBox 7">
            <a:extLst>
              <a:ext uri="{FF2B5EF4-FFF2-40B4-BE49-F238E27FC236}">
                <a16:creationId xmlns:a16="http://schemas.microsoft.com/office/drawing/2014/main" id="{2AC3A51B-F23E-4E2C-9CE7-069AF3CFAD04}"/>
              </a:ext>
            </a:extLst>
          </p:cNvPr>
          <p:cNvSpPr txBox="1"/>
          <p:nvPr/>
        </p:nvSpPr>
        <p:spPr>
          <a:xfrm>
            <a:off x="397565" y="1268898"/>
            <a:ext cx="8507896" cy="5940088"/>
          </a:xfrm>
          <a:prstGeom prst="rect">
            <a:avLst/>
          </a:prstGeom>
          <a:noFill/>
        </p:spPr>
        <p:txBody>
          <a:bodyPr wrap="square">
            <a:spAutoFit/>
          </a:bodyPr>
          <a:lstStyle/>
          <a:p>
            <a:r>
              <a:rPr lang="en-US" sz="2400" dirty="0"/>
              <a:t>                                        </a:t>
            </a:r>
            <a:r>
              <a:rPr lang="en-US" sz="2400" b="1" dirty="0">
                <a:solidFill>
                  <a:schemeClr val="accent1">
                    <a:lumMod val="50000"/>
                  </a:schemeClr>
                </a:solidFill>
              </a:rPr>
              <a:t>M-01940</a:t>
            </a:r>
          </a:p>
          <a:p>
            <a:r>
              <a:rPr lang="en-US" sz="2400" b="1" dirty="0">
                <a:solidFill>
                  <a:schemeClr val="accent1">
                    <a:lumMod val="50000"/>
                  </a:schemeClr>
                </a:solidFill>
              </a:rPr>
              <a:t>MEMORANDUM OF UNDERSTANDING BETWEEN THE UNITED STATES POSTAL SERVICE AND THE NATIONAL ASSOCIATION OF LETTER CARRIERS, AFL-CIO </a:t>
            </a:r>
          </a:p>
          <a:p>
            <a:endParaRPr lang="en-US" sz="2400" b="1" dirty="0">
              <a:solidFill>
                <a:schemeClr val="accent1">
                  <a:lumMod val="50000"/>
                </a:schemeClr>
              </a:solidFill>
            </a:endParaRPr>
          </a:p>
          <a:p>
            <a:r>
              <a:rPr lang="en-US" sz="2000" b="1" dirty="0">
                <a:solidFill>
                  <a:schemeClr val="accent1">
                    <a:lumMod val="50000"/>
                  </a:schemeClr>
                </a:solidFill>
              </a:rPr>
              <a:t>Re: Annual Leave Carryover for Leave Year 2022 </a:t>
            </a:r>
          </a:p>
          <a:p>
            <a:r>
              <a:rPr lang="en-US" sz="2000" b="1" dirty="0">
                <a:solidFill>
                  <a:schemeClr val="accent1">
                    <a:lumMod val="50000"/>
                  </a:schemeClr>
                </a:solidFill>
              </a:rPr>
              <a:t>The parties agree that for leave year 2022, regular work force career employees covered by the USPS-NALC Agreement may carry over 520 hours of accumulated annual leave from leave year 2021 to leave year 2022. In all other respects, the ELM provisions for payment of accumulated leave are not changed because of this Memorandum. This MOU will expire December 31, 2022.</a:t>
            </a:r>
          </a:p>
          <a:p>
            <a:endParaRPr lang="en-US" sz="2000" b="1" dirty="0">
              <a:solidFill>
                <a:schemeClr val="accent1">
                  <a:lumMod val="50000"/>
                </a:schemeClr>
              </a:solidFill>
            </a:endParaRPr>
          </a:p>
          <a:p>
            <a:r>
              <a:rPr lang="en-US" sz="2000" b="1" dirty="0">
                <a:solidFill>
                  <a:schemeClr val="accent1">
                    <a:lumMod val="50000"/>
                  </a:schemeClr>
                </a:solidFill>
              </a:rPr>
              <a:t> </a:t>
            </a:r>
            <a:r>
              <a:rPr lang="en-US" sz="2000" b="1" i="0" u="sng" dirty="0">
                <a:solidFill>
                  <a:schemeClr val="accent1">
                    <a:lumMod val="50000"/>
                  </a:schemeClr>
                </a:solidFill>
                <a:effectLst/>
                <a:latin typeface="Arial" panose="020B0604020202020204" pitchFamily="34" charset="0"/>
                <a:cs typeface="Arial" panose="020B0604020202020204" pitchFamily="34" charset="0"/>
              </a:rPr>
              <a:t>“Although this memorandum did not impact the ELM provisions for payment of accumulated leave, after further discussion, the Postal Service has confirmed that employees that retire during leave year 2022 can receive a terminal leave payment of up to 520 hours.”</a:t>
            </a:r>
            <a:endParaRPr lang="en-US" sz="2000" b="1" u="sng" dirty="0">
              <a:solidFill>
                <a:schemeClr val="accent1">
                  <a:lumMod val="50000"/>
                </a:schemeClr>
              </a:solidFill>
              <a:latin typeface="Arial" panose="020B060402020202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3241314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4757" y="261257"/>
            <a:ext cx="8872151" cy="6266541"/>
          </a:xfrm>
        </p:spPr>
        <p:txBody>
          <a:bodyPr>
            <a:noAutofit/>
          </a:bodyPr>
          <a:lstStyle/>
          <a:p>
            <a:pPr marL="0" indent="0" algn="ctr">
              <a:buNone/>
            </a:pPr>
            <a:r>
              <a:rPr lang="en-US" sz="4000" b="1" dirty="0"/>
              <a:t>Post-Retirement Debt Collection</a:t>
            </a:r>
          </a:p>
          <a:p>
            <a:pPr marL="0" indent="0" algn="ctr">
              <a:buNone/>
            </a:pPr>
            <a:endParaRPr lang="en-US" sz="1100" b="1" dirty="0"/>
          </a:p>
          <a:p>
            <a:pPr marL="0" indent="0">
              <a:buNone/>
            </a:pPr>
            <a:r>
              <a:rPr lang="en-US" sz="2400" b="1" dirty="0"/>
              <a:t>If you receive notice from USPS after retirement that you owe money to USPS, immediately contact your branch and your NBA office. The Debt Collection Act requires USPS to provide appeal rights. There is a </a:t>
            </a:r>
            <a:r>
              <a:rPr lang="en-US" sz="2400" b="1" u="sng" dirty="0"/>
              <a:t>30-day time limit to appeal</a:t>
            </a:r>
            <a:r>
              <a:rPr lang="en-US" sz="2400" b="1" dirty="0"/>
              <a:t>. A timely appeal will stop all collection efforts.</a:t>
            </a:r>
          </a:p>
          <a:p>
            <a:pPr marL="0" indent="0">
              <a:buNone/>
            </a:pPr>
            <a:endParaRPr lang="en-US" sz="1100" b="1" dirty="0"/>
          </a:p>
          <a:p>
            <a:pPr marL="0" indent="0">
              <a:buNone/>
            </a:pPr>
            <a:r>
              <a:rPr lang="en-US" sz="2400" b="1" dirty="0"/>
              <a:t>You can also file a grievance challenging a post-retirement debt collection notice, even though you are retired.</a:t>
            </a:r>
            <a:r>
              <a:rPr lang="en-US" sz="2400" i="1" dirty="0"/>
              <a:t> </a:t>
            </a:r>
            <a:r>
              <a:rPr lang="en-US" sz="2400" b="1" dirty="0"/>
              <a:t>The grievance must be received at Step B within thirty days from the date the retiree first learned, or may reasonably have been expected to have learned, of the Postal Service’s intent to collect the debt. </a:t>
            </a:r>
          </a:p>
          <a:p>
            <a:pPr marL="0" indent="0">
              <a:buNone/>
            </a:pPr>
            <a:endParaRPr lang="en-US" sz="1100" b="1" dirty="0"/>
          </a:p>
          <a:p>
            <a:pPr marL="0" indent="0">
              <a:buNone/>
            </a:pPr>
            <a:r>
              <a:rPr lang="en-US" sz="2400" b="1" dirty="0"/>
              <a:t>If you do not timely appeal, USPS will advise the U.S. Treasury, which can then deduct the claimed debt from your retirement, income tax, social security, etc., without any appeal rights. Treasury can also add interest and penalties.</a:t>
            </a:r>
          </a:p>
          <a:p>
            <a:pPr marL="0" indent="0" algn="ctr">
              <a:buNone/>
            </a:pPr>
            <a:endParaRPr lang="en-US" dirty="0"/>
          </a:p>
          <a:p>
            <a:pPr marL="0" indent="0" algn="ctr">
              <a:buNone/>
            </a:pPr>
            <a:endParaRPr lang="en-US"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46</a:t>
            </a:fld>
            <a:endParaRPr lang="en-US" dirty="0"/>
          </a:p>
        </p:txBody>
      </p:sp>
    </p:spTree>
    <p:extLst>
      <p:ext uri="{BB962C8B-B14F-4D97-AF65-F5344CB8AC3E}">
        <p14:creationId xmlns:p14="http://schemas.microsoft.com/office/powerpoint/2010/main" val="3414536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8897" y="261257"/>
            <a:ext cx="8517925" cy="6266541"/>
          </a:xfrm>
        </p:spPr>
        <p:txBody>
          <a:bodyPr>
            <a:noAutofit/>
          </a:bodyPr>
          <a:lstStyle/>
          <a:p>
            <a:pPr marL="0" indent="0" algn="ctr">
              <a:buNone/>
            </a:pPr>
            <a:r>
              <a:rPr lang="en-US" sz="4400" b="1" dirty="0"/>
              <a:t>Post-Retirement Debt Collection</a:t>
            </a:r>
          </a:p>
          <a:p>
            <a:pPr marL="0" indent="0" algn="ctr">
              <a:buNone/>
            </a:pPr>
            <a:endParaRPr lang="en-US" sz="2400" b="1" dirty="0"/>
          </a:p>
          <a:p>
            <a:pPr marL="0" indent="0">
              <a:buNone/>
            </a:pPr>
            <a:endParaRPr lang="en-US" sz="2800" b="1" i="1" dirty="0">
              <a:solidFill>
                <a:srgbClr val="FF0000"/>
              </a:solidFill>
            </a:endParaRPr>
          </a:p>
          <a:p>
            <a:pPr marL="0" indent="0">
              <a:buNone/>
            </a:pPr>
            <a:endParaRPr lang="en-US" sz="2800" b="1" dirty="0">
              <a:solidFill>
                <a:srgbClr val="FF0000"/>
              </a:solidFill>
            </a:endParaRPr>
          </a:p>
          <a:p>
            <a:pPr marL="0" indent="0">
              <a:buNone/>
            </a:pPr>
            <a:endParaRPr lang="en-US" sz="2800" b="1" dirty="0">
              <a:solidFill>
                <a:srgbClr val="FF0000"/>
              </a:solidFill>
            </a:endParaRPr>
          </a:p>
          <a:p>
            <a:pPr marL="0" indent="0">
              <a:buNone/>
            </a:pPr>
            <a:endParaRPr lang="en-US" sz="2800" b="1" dirty="0">
              <a:solidFill>
                <a:srgbClr val="FF0000"/>
              </a:solidFill>
            </a:endParaRPr>
          </a:p>
          <a:p>
            <a:pPr marL="0" indent="0">
              <a:buNone/>
            </a:pPr>
            <a:r>
              <a:rPr lang="en-US" sz="2800" b="1" dirty="0">
                <a:solidFill>
                  <a:srgbClr val="FF0000"/>
                </a:solidFill>
              </a:rPr>
              <a:t>If you receive a debt collection letter from USPS after you retire, seek assistance from your branch, your NBA, or HQ. </a:t>
            </a:r>
          </a:p>
          <a:p>
            <a:pPr marL="0" indent="0" algn="ctr">
              <a:buNone/>
            </a:pPr>
            <a:endParaRPr lang="en-US" sz="2400" b="1" dirty="0"/>
          </a:p>
          <a:p>
            <a:pPr marL="0" indent="0" algn="ctr">
              <a:buNone/>
            </a:pPr>
            <a:r>
              <a:rPr lang="en-US" sz="3200" b="1" dirty="0">
                <a:solidFill>
                  <a:srgbClr val="FF0000"/>
                </a:solidFill>
              </a:rPr>
              <a:t>Do not fail to initiate a timely appeal</a:t>
            </a:r>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47</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51" t="21977" r="1408" b="22831"/>
          <a:stretch/>
        </p:blipFill>
        <p:spPr>
          <a:xfrm>
            <a:off x="1359242" y="1507525"/>
            <a:ext cx="6277233" cy="1631091"/>
          </a:xfrm>
          <a:prstGeom prst="rect">
            <a:avLst/>
          </a:prstGeom>
        </p:spPr>
      </p:pic>
    </p:spTree>
    <p:extLst>
      <p:ext uri="{BB962C8B-B14F-4D97-AF65-F5344CB8AC3E}">
        <p14:creationId xmlns:p14="http://schemas.microsoft.com/office/powerpoint/2010/main" val="3241150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2618" y="163902"/>
            <a:ext cx="8703674" cy="6192449"/>
          </a:xfrm>
        </p:spPr>
        <p:txBody>
          <a:bodyPr>
            <a:noAutofit/>
          </a:bodyPr>
          <a:lstStyle/>
          <a:p>
            <a:pPr marL="0" indent="0" algn="ctr">
              <a:buNone/>
            </a:pPr>
            <a:r>
              <a:rPr lang="en-US" sz="4400" b="1" dirty="0"/>
              <a:t>Maintain NALC Membership</a:t>
            </a:r>
          </a:p>
          <a:p>
            <a:pPr marL="0" indent="0" algn="ctr">
              <a:buNone/>
            </a:pPr>
            <a:endParaRPr lang="en-US" dirty="0"/>
          </a:p>
          <a:p>
            <a:pPr marL="0" indent="0">
              <a:buNone/>
            </a:pPr>
            <a:r>
              <a:rPr lang="en-US" sz="2800" b="1" dirty="0"/>
              <a:t>National Constitution </a:t>
            </a:r>
          </a:p>
          <a:p>
            <a:pPr marL="0" indent="0">
              <a:buNone/>
            </a:pPr>
            <a:endParaRPr lang="en-US" sz="1100" b="1" dirty="0"/>
          </a:p>
          <a:p>
            <a:pPr marL="0" indent="0">
              <a:buNone/>
            </a:pPr>
            <a:r>
              <a:rPr lang="en-US" sz="2800" b="1" dirty="0"/>
              <a:t>Article 2 Section 1(a):</a:t>
            </a:r>
          </a:p>
          <a:p>
            <a:pPr marL="0" indent="0">
              <a:buNone/>
            </a:pPr>
            <a:r>
              <a:rPr lang="en-US" sz="2800" b="1" dirty="0"/>
              <a:t>Membership in the NALC shall be… retirees… who were regular members of the NALC when they retired…</a:t>
            </a:r>
          </a:p>
          <a:p>
            <a:pPr marL="0" indent="0">
              <a:buNone/>
            </a:pPr>
            <a:endParaRPr lang="en-US" sz="2800" b="1" dirty="0"/>
          </a:p>
          <a:p>
            <a:pPr marL="0" indent="0">
              <a:buNone/>
            </a:pPr>
            <a:r>
              <a:rPr lang="en-US" sz="2800" b="1" dirty="0"/>
              <a:t>Article 2 Section 1(e):</a:t>
            </a:r>
          </a:p>
          <a:p>
            <a:pPr marL="0" indent="0">
              <a:buNone/>
            </a:pPr>
            <a:r>
              <a:rPr lang="en-US" sz="2800" b="1" dirty="0"/>
              <a:t>A Form 1189 (Dues Check-off Provision) must be signed by all retiring members within the NALC who wish to retain their membership… effective October 1, 1982.</a:t>
            </a:r>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48</a:t>
            </a:fld>
            <a:endParaRPr lang="en-US" dirty="0"/>
          </a:p>
        </p:txBody>
      </p:sp>
    </p:spTree>
    <p:extLst>
      <p:ext uri="{BB962C8B-B14F-4D97-AF65-F5344CB8AC3E}">
        <p14:creationId xmlns:p14="http://schemas.microsoft.com/office/powerpoint/2010/main" val="2203321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98081" y="1334800"/>
            <a:ext cx="7383463" cy="4822825"/>
          </a:xfrm>
        </p:spPr>
        <p:txBody>
          <a:bodyPr/>
          <a:lstStyle/>
          <a:p>
            <a:pPr marL="0" indent="0">
              <a:buNone/>
              <a:defRPr/>
            </a:pPr>
            <a:endParaRPr lang="en-US" sz="2800" dirty="0"/>
          </a:p>
          <a:p>
            <a:pPr marL="0" indent="0">
              <a:buNone/>
              <a:defRPr/>
            </a:pPr>
            <a:endParaRPr lang="en-US" sz="2800" dirty="0"/>
          </a:p>
          <a:p>
            <a:pPr marL="0" indent="0">
              <a:buNone/>
              <a:defRPr/>
            </a:pPr>
            <a:endParaRPr lang="en-US" sz="2800" dirty="0"/>
          </a:p>
          <a:p>
            <a:pPr marL="0" indent="0">
              <a:buFontTx/>
              <a:buNone/>
              <a:defRPr/>
            </a:pPr>
            <a:endParaRPr lang="en-US" sz="2800" dirty="0"/>
          </a:p>
          <a:p>
            <a:pPr marL="0" indent="0">
              <a:buFontTx/>
              <a:buNone/>
              <a:defRPr/>
            </a:pPr>
            <a:endParaRPr lang="en-US" sz="2800" dirty="0"/>
          </a:p>
        </p:txBody>
      </p:sp>
      <p:graphicFrame>
        <p:nvGraphicFramePr>
          <p:cNvPr id="2" name="Object 1"/>
          <p:cNvGraphicFramePr>
            <a:graphicFrameLocks noChangeAspect="1"/>
          </p:cNvGraphicFramePr>
          <p:nvPr>
            <p:extLst>
              <p:ext uri="{D42A27DB-BD31-4B8C-83A1-F6EECF244321}">
                <p14:modId xmlns:p14="http://schemas.microsoft.com/office/powerpoint/2010/main" val="3928336082"/>
              </p:ext>
            </p:extLst>
          </p:nvPr>
        </p:nvGraphicFramePr>
        <p:xfrm>
          <a:off x="3976956" y="146246"/>
          <a:ext cx="5081017" cy="6575230"/>
        </p:xfrm>
        <a:graphic>
          <a:graphicData uri="http://schemas.openxmlformats.org/presentationml/2006/ole">
            <mc:AlternateContent xmlns:mc="http://schemas.openxmlformats.org/markup-compatibility/2006">
              <mc:Choice xmlns:v="urn:schemas-microsoft-com:vml" Requires="v">
                <p:oleObj name="Acrobat Document" r:id="rId3" imgW="7766280" imgH="10074240" progId="AcroExch.Document.DC">
                  <p:embed/>
                </p:oleObj>
              </mc:Choice>
              <mc:Fallback>
                <p:oleObj name="Acrobat Document" r:id="rId3" imgW="7766280" imgH="10074240" progId="AcroExch.Document.DC">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956" y="146246"/>
                        <a:ext cx="5081017" cy="6575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1"/>
          <p:cNvSpPr txBox="1">
            <a:spLocks/>
          </p:cNvSpPr>
          <p:nvPr/>
        </p:nvSpPr>
        <p:spPr>
          <a:xfrm>
            <a:off x="72224" y="543697"/>
            <a:ext cx="3904732" cy="590167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accent1">
                    <a:lumMod val="50000"/>
                  </a:schemeClr>
                </a:solidFill>
                <a:latin typeface="+mj-lt"/>
                <a:ea typeface="+mj-ea"/>
                <a:cs typeface="+mj-cs"/>
              </a:defRPr>
            </a:lvl1pPr>
          </a:lstStyle>
          <a:p>
            <a:pPr algn="ctr" fontAlgn="auto">
              <a:spcAft>
                <a:spcPts val="0"/>
              </a:spcAft>
            </a:pPr>
            <a:r>
              <a:rPr lang="en-US" sz="5400" b="1" dirty="0">
                <a:latin typeface="+mn-lt"/>
              </a:rPr>
              <a:t>1189 must include CSA number!</a:t>
            </a: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49</a:t>
            </a:fld>
            <a:endParaRPr lang="en-US" dirty="0"/>
          </a:p>
        </p:txBody>
      </p:sp>
    </p:spTree>
    <p:extLst>
      <p:ext uri="{BB962C8B-B14F-4D97-AF65-F5344CB8AC3E}">
        <p14:creationId xmlns:p14="http://schemas.microsoft.com/office/powerpoint/2010/main" val="3781516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8898" y="185429"/>
            <a:ext cx="8452021" cy="6324600"/>
          </a:xfrm>
        </p:spPr>
        <p:txBody>
          <a:bodyPr>
            <a:normAutofit/>
          </a:bodyPr>
          <a:lstStyle/>
          <a:p>
            <a:pPr marL="0" indent="0" algn="ctr">
              <a:buNone/>
            </a:pPr>
            <a:r>
              <a:rPr lang="en-US" sz="9600" b="1" dirty="0"/>
              <a:t>Some things to focus on</a:t>
            </a:r>
          </a:p>
          <a:p>
            <a:pPr marL="0" indent="0" algn="ctr">
              <a:buNone/>
            </a:pPr>
            <a:r>
              <a:rPr lang="en-US" sz="9600" b="1" dirty="0"/>
              <a:t>before retirement</a:t>
            </a:r>
          </a:p>
          <a:p>
            <a:pPr marL="0" indent="0">
              <a:buNone/>
            </a:pPr>
            <a:endParaRPr lang="en-US" dirty="0"/>
          </a:p>
          <a:p>
            <a:pPr marL="0" indent="0">
              <a:buNone/>
            </a:pPr>
            <a:endParaRPr lang="en-US" sz="2800" dirty="0"/>
          </a:p>
          <a:p>
            <a:pPr marL="0" indent="0">
              <a:buNone/>
            </a:pPr>
            <a:endParaRPr lang="en-US" dirty="0"/>
          </a:p>
        </p:txBody>
      </p:sp>
    </p:spTree>
    <p:extLst>
      <p:ext uri="{BB962C8B-B14F-4D97-AF65-F5344CB8AC3E}">
        <p14:creationId xmlns:p14="http://schemas.microsoft.com/office/powerpoint/2010/main" val="2864776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14184" y="327804"/>
            <a:ext cx="8740346" cy="6324600"/>
          </a:xfrm>
        </p:spPr>
        <p:txBody>
          <a:bodyPr/>
          <a:lstStyle/>
          <a:p>
            <a:pPr marL="0" indent="0" algn="ctr">
              <a:buNone/>
            </a:pPr>
            <a:r>
              <a:rPr lang="en-US" sz="4800" b="1" dirty="0"/>
              <a:t>Federal Income Tax</a:t>
            </a:r>
          </a:p>
          <a:p>
            <a:pPr marL="0" indent="0">
              <a:buNone/>
            </a:pPr>
            <a:endParaRPr lang="en-US" b="1" dirty="0"/>
          </a:p>
          <a:p>
            <a:pPr marL="0" indent="0">
              <a:lnSpc>
                <a:spcPct val="100000"/>
              </a:lnSpc>
              <a:buNone/>
            </a:pPr>
            <a:r>
              <a:rPr lang="en-US" sz="2800" b="1" dirty="0"/>
              <a:t>Your CSRS or FERS annuity is subject to federal income tax, except that the total amount you contributed into the Civil Service Retirement and Disability Trust Fund over your working career is spread out over your projected retirement years and is sheltered, since that amount has already been subject to federal income tax.</a:t>
            </a:r>
          </a:p>
        </p:txBody>
      </p:sp>
      <p:pic>
        <p:nvPicPr>
          <p:cNvPr id="3" name="Picture 2"/>
          <p:cNvPicPr>
            <a:picLocks noChangeAspect="1"/>
          </p:cNvPicPr>
          <p:nvPr/>
        </p:nvPicPr>
        <p:blipFill>
          <a:blip r:embed="rId2"/>
          <a:stretch>
            <a:fillRect/>
          </a:stretch>
        </p:blipFill>
        <p:spPr>
          <a:xfrm>
            <a:off x="2545493" y="4245554"/>
            <a:ext cx="4297946" cy="2406850"/>
          </a:xfrm>
          <a:prstGeom prst="rect">
            <a:avLst/>
          </a:prstGeom>
        </p:spPr>
      </p:pic>
    </p:spTree>
    <p:extLst>
      <p:ext uri="{BB962C8B-B14F-4D97-AF65-F5344CB8AC3E}">
        <p14:creationId xmlns:p14="http://schemas.microsoft.com/office/powerpoint/2010/main" val="2525882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84709" y="127774"/>
            <a:ext cx="9008278" cy="6324600"/>
          </a:xfrm>
        </p:spPr>
        <p:txBody>
          <a:bodyPr>
            <a:normAutofit/>
          </a:bodyPr>
          <a:lstStyle/>
          <a:p>
            <a:pPr marL="0" indent="0">
              <a:buNone/>
            </a:pPr>
            <a:endParaRPr lang="en-US" sz="2000" dirty="0"/>
          </a:p>
          <a:p>
            <a:pPr marL="2057400" lvl="6" indent="0">
              <a:buNone/>
            </a:pPr>
            <a:r>
              <a:rPr lang="en-US" sz="4050" b="1" dirty="0"/>
              <a:t> </a:t>
            </a:r>
          </a:p>
          <a:p>
            <a:pPr marL="2057400" lvl="6" indent="0">
              <a:buNone/>
            </a:pPr>
            <a:r>
              <a:rPr lang="en-US" sz="9600" b="1" u="sng" dirty="0">
                <a:solidFill>
                  <a:schemeClr val="tx2"/>
                </a:solidFill>
              </a:rPr>
              <a:t>How</a:t>
            </a:r>
          </a:p>
          <a:p>
            <a:pPr marL="2057400" lvl="6" indent="0">
              <a:buNone/>
            </a:pPr>
            <a:r>
              <a:rPr lang="en-US" sz="9600" b="1" dirty="0">
                <a:solidFill>
                  <a:schemeClr val="tx2"/>
                </a:solidFill>
              </a:rPr>
              <a:t>   </a:t>
            </a:r>
            <a:r>
              <a:rPr lang="en-US" sz="9600" b="1" u="sng" dirty="0">
                <a:solidFill>
                  <a:schemeClr val="tx2"/>
                </a:solidFill>
              </a:rPr>
              <a:t>to </a:t>
            </a:r>
          </a:p>
          <a:p>
            <a:pPr marL="2057400" lvl="6" indent="0">
              <a:buNone/>
            </a:pPr>
            <a:r>
              <a:rPr lang="en-US" sz="9600" b="1" u="sng" dirty="0">
                <a:solidFill>
                  <a:schemeClr val="tx2"/>
                </a:solidFill>
              </a:rPr>
              <a:t>Retire</a:t>
            </a:r>
          </a:p>
          <a:p>
            <a:pPr marL="0" indent="0" algn="ctr">
              <a:buNone/>
            </a:pPr>
            <a:endParaRPr lang="en-US" sz="2000" dirty="0"/>
          </a:p>
          <a:p>
            <a:pPr lvl="1">
              <a:lnSpc>
                <a:spcPct val="150000"/>
              </a:lnSpc>
            </a:pPr>
            <a:endParaRPr lang="en-US" sz="2800" b="1" dirty="0"/>
          </a:p>
        </p:txBody>
      </p:sp>
      <p:pic>
        <p:nvPicPr>
          <p:cNvPr id="3" name="Picture 2"/>
          <p:cNvPicPr>
            <a:picLocks noChangeAspect="1"/>
          </p:cNvPicPr>
          <p:nvPr/>
        </p:nvPicPr>
        <p:blipFill>
          <a:blip r:embed="rId2"/>
          <a:stretch>
            <a:fillRect/>
          </a:stretch>
        </p:blipFill>
        <p:spPr>
          <a:xfrm>
            <a:off x="6501236" y="586154"/>
            <a:ext cx="2203738" cy="2991603"/>
          </a:xfrm>
          <a:prstGeom prst="rect">
            <a:avLst/>
          </a:prstGeom>
        </p:spPr>
      </p:pic>
    </p:spTree>
    <p:extLst>
      <p:ext uri="{BB962C8B-B14F-4D97-AF65-F5344CB8AC3E}">
        <p14:creationId xmlns:p14="http://schemas.microsoft.com/office/powerpoint/2010/main" val="2976928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05946" y="86265"/>
            <a:ext cx="8625016" cy="6324600"/>
          </a:xfrm>
        </p:spPr>
        <p:txBody>
          <a:bodyPr/>
          <a:lstStyle/>
          <a:p>
            <a:pPr lvl="1"/>
            <a:endParaRPr lang="en-US" dirty="0"/>
          </a:p>
          <a:p>
            <a:pPr marL="457200" lvl="1" indent="0" algn="ctr">
              <a:buNone/>
            </a:pPr>
            <a:r>
              <a:rPr lang="en-US" sz="4400" b="1" dirty="0"/>
              <a:t>Get annuity estimate</a:t>
            </a:r>
          </a:p>
          <a:p>
            <a:pPr marL="457200" lvl="1" indent="0" algn="ctr">
              <a:buNone/>
            </a:pPr>
            <a:endParaRPr lang="en-US" sz="900" dirty="0"/>
          </a:p>
          <a:p>
            <a:pPr marL="457200" lvl="1" indent="0" algn="ctr">
              <a:buNone/>
            </a:pPr>
            <a:endParaRPr lang="en-US" dirty="0"/>
          </a:p>
          <a:p>
            <a:r>
              <a:rPr lang="en-US" sz="2800" b="1" dirty="0"/>
              <a:t>Call USPS Shared Services, give date you want to retire, ask for annuity estimate.</a:t>
            </a:r>
          </a:p>
          <a:p>
            <a:pPr marL="0" indent="0">
              <a:buNone/>
            </a:pPr>
            <a:endParaRPr lang="en-US" sz="2800" b="1" dirty="0"/>
          </a:p>
          <a:p>
            <a:r>
              <a:rPr lang="en-US" sz="2800" b="1" dirty="0"/>
              <a:t>Alternately, go on-line to USPS LiteBlue and enter data for a quicker estimate.</a:t>
            </a:r>
          </a:p>
          <a:p>
            <a:endParaRPr lang="en-US" sz="2800" b="1" dirty="0"/>
          </a:p>
          <a:p>
            <a:r>
              <a:rPr lang="en-US" sz="2800" b="1" dirty="0"/>
              <a:t>Requests for estimates in no way bind you to retire on any requested date.</a:t>
            </a:r>
          </a:p>
        </p:txBody>
      </p:sp>
    </p:spTree>
    <p:extLst>
      <p:ext uri="{BB962C8B-B14F-4D97-AF65-F5344CB8AC3E}">
        <p14:creationId xmlns:p14="http://schemas.microsoft.com/office/powerpoint/2010/main" val="337300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90617" y="207034"/>
            <a:ext cx="8979242" cy="6324600"/>
          </a:xfrm>
        </p:spPr>
        <p:txBody>
          <a:bodyPr>
            <a:noAutofit/>
          </a:bodyPr>
          <a:lstStyle/>
          <a:p>
            <a:pPr marL="457200" lvl="1" indent="0" algn="ctr">
              <a:buNone/>
            </a:pPr>
            <a:r>
              <a:rPr lang="en-US" sz="4400" b="1" dirty="0"/>
              <a:t>Get the Retirement Application</a:t>
            </a:r>
          </a:p>
          <a:p>
            <a:pPr marL="0" indent="0">
              <a:buNone/>
            </a:pPr>
            <a:endParaRPr lang="en-US" sz="2800" b="1" dirty="0"/>
          </a:p>
          <a:p>
            <a:pPr marL="0" indent="0">
              <a:buNone/>
            </a:pPr>
            <a:r>
              <a:rPr lang="en-US" sz="2800" b="1" dirty="0"/>
              <a:t>OPM requires that retirement applications of current employees be submitted through the employing agency.</a:t>
            </a:r>
          </a:p>
          <a:p>
            <a:pPr marL="0" indent="0">
              <a:buNone/>
            </a:pPr>
            <a:endParaRPr lang="en-US" sz="2800" b="1" dirty="0"/>
          </a:p>
          <a:p>
            <a:pPr marL="0" indent="0">
              <a:buNone/>
            </a:pPr>
            <a:r>
              <a:rPr lang="en-US" sz="2800" b="1" dirty="0"/>
              <a:t>Call USPS Shared Services and ask for a retirement application packet (which USPS sends bound in a white cover). It includes all the necessary forms, each pre-printed at the top with your name and Employee Identification Number.</a:t>
            </a:r>
          </a:p>
          <a:p>
            <a:pPr marL="0" indent="0">
              <a:buNone/>
            </a:pPr>
            <a:endParaRPr lang="en-US" sz="2800" b="1" dirty="0"/>
          </a:p>
          <a:p>
            <a:pPr marL="0" indent="0">
              <a:buNone/>
            </a:pPr>
            <a:r>
              <a:rPr lang="en-US" sz="2800" b="1" dirty="0"/>
              <a:t>Copy the forms in the Retirement Application, so that a blank form is always available.  Some of the forms are not valid if erasures, whiteouts or corrections are made.</a:t>
            </a:r>
          </a:p>
        </p:txBody>
      </p:sp>
    </p:spTree>
    <p:extLst>
      <p:ext uri="{BB962C8B-B14F-4D97-AF65-F5344CB8AC3E}">
        <p14:creationId xmlns:p14="http://schemas.microsoft.com/office/powerpoint/2010/main" val="2919290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2">
            <a:biLevel thresh="50000"/>
          </a:blip>
          <a:srcRect l="2613" t="876" r="2091" b="4952"/>
          <a:stretch/>
        </p:blipFill>
        <p:spPr>
          <a:xfrm>
            <a:off x="2120349" y="93789"/>
            <a:ext cx="5009322" cy="6554146"/>
          </a:xfrm>
          <a:prstGeom prst="rect">
            <a:avLst/>
          </a:prstGeom>
          <a:solidFill>
            <a:schemeClr val="bg1"/>
          </a:solidFill>
        </p:spPr>
      </p:pic>
    </p:spTree>
    <p:extLst>
      <p:ext uri="{BB962C8B-B14F-4D97-AF65-F5344CB8AC3E}">
        <p14:creationId xmlns:p14="http://schemas.microsoft.com/office/powerpoint/2010/main" val="1488177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224287"/>
            <a:ext cx="8979243" cy="6324600"/>
          </a:xfrm>
        </p:spPr>
        <p:txBody>
          <a:bodyPr>
            <a:normAutofit/>
          </a:bodyPr>
          <a:lstStyle/>
          <a:p>
            <a:pPr marL="457200" lvl="1" indent="0" algn="ctr">
              <a:buNone/>
            </a:pPr>
            <a:r>
              <a:rPr lang="en-US" sz="4400" b="1" dirty="0"/>
              <a:t>Set up counseling</a:t>
            </a:r>
          </a:p>
          <a:p>
            <a:pPr marL="457200" lvl="1" indent="0" algn="ctr">
              <a:buNone/>
            </a:pPr>
            <a:endParaRPr lang="en-US" sz="4000" dirty="0"/>
          </a:p>
          <a:p>
            <a:pPr marL="0" indent="0">
              <a:buNone/>
            </a:pPr>
            <a:r>
              <a:rPr lang="en-US" sz="2800" b="1" dirty="0"/>
              <a:t>Call USPS Shared Services and request a phone counseling session.</a:t>
            </a:r>
          </a:p>
          <a:p>
            <a:pPr marL="0" indent="0">
              <a:buNone/>
            </a:pPr>
            <a:endParaRPr lang="en-US" sz="1600" b="1" dirty="0"/>
          </a:p>
          <a:p>
            <a:pPr marL="0" indent="0">
              <a:buNone/>
            </a:pPr>
            <a:r>
              <a:rPr lang="en-US" sz="2800" b="1" dirty="0"/>
              <a:t>You have a right to the counseling session on the clock.</a:t>
            </a:r>
          </a:p>
          <a:p>
            <a:pPr marL="0" indent="0">
              <a:buNone/>
            </a:pPr>
            <a:endParaRPr lang="en-US" sz="1100" b="1" dirty="0"/>
          </a:p>
          <a:p>
            <a:pPr marL="0" indent="0">
              <a:buNone/>
            </a:pPr>
            <a:r>
              <a:rPr lang="en-US" sz="2800" b="1" dirty="0"/>
              <a:t>You have a right to have your spouse and/or representative present at the session. </a:t>
            </a:r>
            <a:r>
              <a:rPr lang="en-US" sz="2000" b="1" dirty="0"/>
              <a:t>(Although if they are also postal employees, they do not have a right to be on the clock.)</a:t>
            </a:r>
          </a:p>
          <a:p>
            <a:pPr marL="0" indent="0">
              <a:buNone/>
            </a:pPr>
            <a:endParaRPr lang="en-US" sz="1050" b="1" dirty="0"/>
          </a:p>
          <a:p>
            <a:pPr marL="0" indent="0">
              <a:buNone/>
            </a:pPr>
            <a:r>
              <a:rPr lang="en-US" sz="2800" b="1" dirty="0"/>
              <a:t>You have a right to a private space for the session.</a:t>
            </a:r>
          </a:p>
          <a:p>
            <a:pPr marL="0" indent="0">
              <a:buNone/>
            </a:pPr>
            <a:endParaRPr lang="en-US" sz="1200" b="1" dirty="0"/>
          </a:p>
          <a:p>
            <a:pPr marL="0" indent="0">
              <a:buNone/>
            </a:pPr>
            <a:r>
              <a:rPr lang="en-US" sz="2800" b="1" dirty="0"/>
              <a:t>See M-1708</a:t>
            </a:r>
          </a:p>
          <a:p>
            <a:pPr marL="0" indent="0">
              <a:buNone/>
            </a:pPr>
            <a:endParaRPr lang="en-US" sz="2800" dirty="0"/>
          </a:p>
        </p:txBody>
      </p:sp>
    </p:spTree>
    <p:extLst>
      <p:ext uri="{BB962C8B-B14F-4D97-AF65-F5344CB8AC3E}">
        <p14:creationId xmlns:p14="http://schemas.microsoft.com/office/powerpoint/2010/main" val="1417881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815196" y="215660"/>
            <a:ext cx="7315200" cy="6642340"/>
          </a:xfrm>
          <a:solidFill>
            <a:schemeClr val="bg1"/>
          </a:solidFill>
        </p:spPr>
        <p:txBody>
          <a:bodyPr>
            <a:noAutofit/>
          </a:bodyPr>
          <a:lstStyle/>
          <a:p>
            <a:pPr marL="457200" lvl="1" indent="0">
              <a:buNone/>
            </a:pPr>
            <a:r>
              <a:rPr lang="en-US" sz="1100" dirty="0"/>
              <a:t>Mr. Fredric V. Rolando</a:t>
            </a:r>
          </a:p>
          <a:p>
            <a:pPr marL="457200" lvl="1" indent="0">
              <a:buNone/>
            </a:pPr>
            <a:r>
              <a:rPr lang="en-US" sz="1100" dirty="0"/>
              <a:t>President					</a:t>
            </a:r>
            <a:r>
              <a:rPr lang="en-US" sz="2400" b="1" dirty="0"/>
              <a:t>M-01708</a:t>
            </a:r>
            <a:r>
              <a:rPr lang="en-US" sz="2400" dirty="0"/>
              <a:t>	</a:t>
            </a:r>
          </a:p>
          <a:p>
            <a:pPr marL="457200" lvl="1" indent="0">
              <a:buNone/>
            </a:pPr>
            <a:r>
              <a:rPr lang="en-US" sz="1100" dirty="0"/>
              <a:t>National Association of letter</a:t>
            </a:r>
          </a:p>
          <a:p>
            <a:pPr marL="457200" lvl="1" indent="0">
              <a:buNone/>
            </a:pPr>
            <a:r>
              <a:rPr lang="en-US" sz="1100" dirty="0"/>
              <a:t>Carriers, AFl-CIO</a:t>
            </a:r>
          </a:p>
          <a:p>
            <a:pPr marL="457200" lvl="1" indent="0">
              <a:buNone/>
            </a:pPr>
            <a:r>
              <a:rPr lang="en-US" sz="1100" dirty="0"/>
              <a:t>100 Indiana Avenue, NW				Re: Q01N-4Q-C 07150373</a:t>
            </a:r>
          </a:p>
          <a:p>
            <a:pPr marL="457200" lvl="1" indent="0">
              <a:buNone/>
            </a:pPr>
            <a:r>
              <a:rPr lang="en-US" sz="1100" dirty="0"/>
              <a:t>Washington, DC 20001-2144				Class - Article 19</a:t>
            </a:r>
          </a:p>
          <a:p>
            <a:pPr marL="457200" lvl="1" indent="0">
              <a:buNone/>
            </a:pPr>
            <a:endParaRPr lang="en-US" sz="1100" dirty="0"/>
          </a:p>
          <a:p>
            <a:pPr marL="457200" lvl="1" indent="0">
              <a:buNone/>
            </a:pPr>
            <a:r>
              <a:rPr lang="en-US" sz="1100" dirty="0"/>
              <a:t>Dear Mr. Rolando:</a:t>
            </a:r>
          </a:p>
          <a:p>
            <a:pPr marL="457200" lvl="1" indent="0">
              <a:buNone/>
            </a:pPr>
            <a:r>
              <a:rPr lang="en-US" sz="1100" dirty="0"/>
              <a:t>							</a:t>
            </a:r>
          </a:p>
          <a:p>
            <a:pPr marL="457200" lvl="1" indent="0">
              <a:buNone/>
            </a:pPr>
            <a:r>
              <a:rPr lang="en-US" sz="1100" dirty="0"/>
              <a:t>Our representatives have met on several occasions to discuss the above-referenced case scheduled for</a:t>
            </a:r>
          </a:p>
          <a:p>
            <a:pPr marL="457200" lvl="1" indent="0">
              <a:buNone/>
            </a:pPr>
            <a:r>
              <a:rPr lang="en-US" sz="1100" dirty="0"/>
              <a:t>national arbitration.</a:t>
            </a:r>
          </a:p>
          <a:p>
            <a:pPr marL="457200" lvl="1" indent="0">
              <a:buNone/>
            </a:pPr>
            <a:r>
              <a:rPr lang="en-US" sz="1100" dirty="0"/>
              <a:t>After reviewing this matter, the parties agree to resolve this matter based on the following:</a:t>
            </a:r>
          </a:p>
          <a:p>
            <a:pPr marL="857250" lvl="2" indent="0">
              <a:buNone/>
            </a:pPr>
            <a:r>
              <a:rPr lang="en-US" sz="1000" dirty="0"/>
              <a:t>If an employee who is eligible for and has requested individual retirement counseling wishes to have</a:t>
            </a:r>
          </a:p>
          <a:p>
            <a:pPr marL="857250" lvl="2" indent="0">
              <a:buNone/>
            </a:pPr>
            <a:r>
              <a:rPr lang="en-US" sz="1000" dirty="0"/>
              <a:t>this counseling on the clock, local management will arrange reasonably private space for this</a:t>
            </a:r>
          </a:p>
          <a:p>
            <a:pPr marL="857250" lvl="2" indent="0">
              <a:buNone/>
            </a:pPr>
            <a:r>
              <a:rPr lang="en-US" sz="1000" dirty="0"/>
              <a:t>purpose and will permit the employee's spouse and or advisor to be with the employee during this</a:t>
            </a:r>
          </a:p>
          <a:p>
            <a:pPr marL="857250" lvl="2" indent="0">
              <a:buNone/>
            </a:pPr>
            <a:r>
              <a:rPr lang="en-US" sz="1000" dirty="0"/>
              <a:t>process. If the employee's spouse or advisor is a Postal Service employee only the employee</a:t>
            </a:r>
          </a:p>
          <a:p>
            <a:pPr marL="857250" lvl="2" indent="0">
              <a:buNone/>
            </a:pPr>
            <a:r>
              <a:rPr lang="en-US" sz="1000" dirty="0"/>
              <a:t>receiving the requested retirement counseling will be on the clock.</a:t>
            </a:r>
          </a:p>
          <a:p>
            <a:pPr marL="857250" lvl="2" indent="0">
              <a:buNone/>
            </a:pPr>
            <a:r>
              <a:rPr lang="en-US" sz="1000" dirty="0"/>
              <a:t>If such an employee is not able to call the Human Resources Shared Services Center to-begin or</a:t>
            </a:r>
          </a:p>
          <a:p>
            <a:pPr marL="857250" lvl="2" indent="0">
              <a:buNone/>
            </a:pPr>
            <a:r>
              <a:rPr lang="en-US" sz="1000" dirty="0"/>
              <a:t>complete the individual retirement counseling process without assistance, local management will</a:t>
            </a:r>
          </a:p>
          <a:p>
            <a:pPr marL="857250" lvl="2" indent="0">
              <a:buNone/>
            </a:pPr>
            <a:r>
              <a:rPr lang="en-US" sz="1000" dirty="0"/>
              <a:t>offer assistance to facilitate completion of the individual retirement counseling. The District</a:t>
            </a:r>
          </a:p>
          <a:p>
            <a:pPr marL="857250" lvl="2" indent="0">
              <a:buNone/>
            </a:pPr>
            <a:r>
              <a:rPr lang="en-US" sz="1000" dirty="0"/>
              <a:t>Manager, Human Resources will be contacted and will determine who will provide such assistance.</a:t>
            </a:r>
          </a:p>
          <a:p>
            <a:pPr marL="857250" lvl="2" indent="0">
              <a:buNone/>
            </a:pPr>
            <a:r>
              <a:rPr lang="en-US" sz="1000" dirty="0"/>
              <a:t>Such assistance will include but not be limited to completion of Standard Form 2801 and any other</a:t>
            </a:r>
          </a:p>
          <a:p>
            <a:pPr marL="857250" lvl="2" indent="0">
              <a:buNone/>
            </a:pPr>
            <a:r>
              <a:rPr lang="en-US" sz="1000" dirty="0"/>
              <a:t>forms related to life/Health/TSP/ Beneficiary and any Military or civilian service deposit selection</a:t>
            </a:r>
          </a:p>
          <a:p>
            <a:pPr marL="857250" lvl="2" indent="0">
              <a:buNone/>
            </a:pPr>
            <a:r>
              <a:rPr lang="en-US" sz="1000" dirty="0"/>
              <a:t>issues. Whether an employee who requests individual retirement counseling is unable to start or</a:t>
            </a:r>
          </a:p>
          <a:p>
            <a:pPr marL="857250" lvl="2" indent="0">
              <a:buNone/>
            </a:pPr>
            <a:r>
              <a:rPr lang="en-US" sz="1000" dirty="0"/>
              <a:t>complete the retirement counseling will be determined jointly by management and union at the local</a:t>
            </a:r>
          </a:p>
          <a:p>
            <a:pPr marL="857250" lvl="2" indent="0">
              <a:buNone/>
            </a:pPr>
            <a:r>
              <a:rPr lang="en-US" sz="1000" dirty="0"/>
              <a:t>level on a case-by-case fact circumstance basis. This will include employees who have started and</a:t>
            </a:r>
          </a:p>
          <a:p>
            <a:pPr marL="857250" lvl="2" indent="0">
              <a:buNone/>
            </a:pPr>
            <a:r>
              <a:rPr lang="en-US" sz="1000" dirty="0"/>
              <a:t>request assistance during the individual retirement counseling process.</a:t>
            </a:r>
          </a:p>
          <a:p>
            <a:pPr marL="457200" lvl="1" indent="0">
              <a:buNone/>
            </a:pPr>
            <a:r>
              <a:rPr lang="en-US" sz="1100" dirty="0"/>
              <a:t>Please sign and return the enclosed copy of this decision as acknowledgment of your agreement to resolve</a:t>
            </a:r>
          </a:p>
          <a:p>
            <a:pPr marL="457200" lvl="1" indent="0">
              <a:buNone/>
            </a:pPr>
            <a:r>
              <a:rPr lang="en-US" sz="1100" dirty="0"/>
              <a:t>this case.</a:t>
            </a:r>
          </a:p>
          <a:p>
            <a:pPr marL="457200" lvl="1" indent="0">
              <a:buNone/>
            </a:pPr>
            <a:r>
              <a:rPr lang="en-US" sz="1100" dirty="0"/>
              <a:t>Sincerely,</a:t>
            </a:r>
          </a:p>
          <a:p>
            <a:pPr marL="457200" lvl="1" indent="0">
              <a:buNone/>
            </a:pPr>
            <a:r>
              <a:rPr lang="en-US" sz="1100" dirty="0"/>
              <a:t>Alan S. Moore</a:t>
            </a:r>
          </a:p>
          <a:p>
            <a:pPr marL="457200" lvl="1" indent="0">
              <a:buNone/>
            </a:pPr>
            <a:r>
              <a:rPr lang="en-US" sz="1100" dirty="0"/>
              <a:t>Manager, labor Relations</a:t>
            </a:r>
          </a:p>
          <a:p>
            <a:pPr marL="457200" lvl="1" indent="0">
              <a:buNone/>
            </a:pPr>
            <a:r>
              <a:rPr lang="en-US" sz="1100" dirty="0"/>
              <a:t>Policy and Programs</a:t>
            </a:r>
          </a:p>
        </p:txBody>
      </p:sp>
      <p:sp>
        <p:nvSpPr>
          <p:cNvPr id="3" name="TextBox 2"/>
          <p:cNvSpPr txBox="1"/>
          <p:nvPr/>
        </p:nvSpPr>
        <p:spPr>
          <a:xfrm>
            <a:off x="348790" y="3205114"/>
            <a:ext cx="8399282" cy="2554545"/>
          </a:xfrm>
          <a:prstGeom prst="rect">
            <a:avLst/>
          </a:prstGeom>
          <a:solidFill>
            <a:schemeClr val="accent2">
              <a:lumMod val="20000"/>
              <a:lumOff val="80000"/>
            </a:schemeClr>
          </a:solidFill>
        </p:spPr>
        <p:txBody>
          <a:bodyPr wrap="square" rtlCol="0">
            <a:spAutoFit/>
          </a:bodyPr>
          <a:lstStyle/>
          <a:p>
            <a:r>
              <a:rPr lang="en-US" sz="2000" dirty="0">
                <a:solidFill>
                  <a:srgbClr val="C00000"/>
                </a:solidFill>
              </a:rPr>
              <a:t>…If an employee who is eligible for and has requested retirement counselling wishes to have this counselling on the clock, local management will arrange reasonably private space for this purpose and will permit the employee’s spouse…to be with…</a:t>
            </a:r>
          </a:p>
          <a:p>
            <a:endParaRPr lang="en-US" sz="2000" dirty="0">
              <a:solidFill>
                <a:srgbClr val="C00000"/>
              </a:solidFill>
            </a:endParaRPr>
          </a:p>
          <a:p>
            <a:r>
              <a:rPr lang="en-US" sz="2000" dirty="0">
                <a:solidFill>
                  <a:srgbClr val="C00000"/>
                </a:solidFill>
              </a:rPr>
              <a:t>…if such employee is not able to call the HRSSC to begin or complete the individual retirement counselling process without assistance, local management will offer assistance….</a:t>
            </a:r>
          </a:p>
        </p:txBody>
      </p:sp>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AB8A7E8B-98FB-4D3F-ABA6-8B31D0FDF1A9}" type="slidenum">
              <a:rPr lang="en-US" smtClean="0"/>
              <a:pPr>
                <a:defRPr/>
              </a:pPr>
              <a:t>56</a:t>
            </a:fld>
            <a:endParaRPr lang="en-US" dirty="0"/>
          </a:p>
        </p:txBody>
      </p:sp>
    </p:spTree>
    <p:extLst>
      <p:ext uri="{BB962C8B-B14F-4D97-AF65-F5344CB8AC3E}">
        <p14:creationId xmlns:p14="http://schemas.microsoft.com/office/powerpoint/2010/main" val="1587283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89470" y="132038"/>
            <a:ext cx="8781535" cy="3723269"/>
          </a:xfrm>
        </p:spPr>
        <p:txBody>
          <a:bodyPr>
            <a:normAutofit lnSpcReduction="10000"/>
          </a:bodyPr>
          <a:lstStyle/>
          <a:p>
            <a:pPr marL="457200" lvl="1" indent="0" algn="ctr">
              <a:buNone/>
            </a:pPr>
            <a:endParaRPr lang="en-US" sz="3200" dirty="0"/>
          </a:p>
          <a:p>
            <a:pPr marL="457200" lvl="1" indent="0" algn="ctr">
              <a:buNone/>
            </a:pPr>
            <a:r>
              <a:rPr lang="en-US" sz="4000" b="1" dirty="0"/>
              <a:t>Complete deposit for military time</a:t>
            </a:r>
          </a:p>
          <a:p>
            <a:pPr marL="457200" lvl="1" indent="0" algn="ctr">
              <a:buNone/>
            </a:pPr>
            <a:r>
              <a:rPr lang="en-US" sz="4000" b="1" dirty="0"/>
              <a:t>If applicable</a:t>
            </a:r>
          </a:p>
          <a:p>
            <a:pPr marL="457200" lvl="1" indent="0">
              <a:buNone/>
            </a:pPr>
            <a:endParaRPr lang="en-US" sz="4400" b="1" dirty="0"/>
          </a:p>
          <a:p>
            <a:pPr marL="457200" lvl="1" indent="0">
              <a:buNone/>
            </a:pPr>
            <a:r>
              <a:rPr lang="en-US" sz="3200" b="1" dirty="0"/>
              <a:t>Deposit for military time, unlike deposit for prior non-career federal service, must be completed prior to retirement. </a:t>
            </a:r>
            <a:endParaRPr lang="en-US" sz="2800" b="1" dirty="0"/>
          </a:p>
          <a:p>
            <a:pPr marL="457200" lvl="1" indent="0" algn="ctr">
              <a:buNone/>
            </a:pPr>
            <a:endParaRPr lang="en-US" sz="2800" dirty="0"/>
          </a:p>
        </p:txBody>
      </p:sp>
      <p:pic>
        <p:nvPicPr>
          <p:cNvPr id="3" name="Picture 2"/>
          <p:cNvPicPr>
            <a:picLocks noChangeAspect="1"/>
          </p:cNvPicPr>
          <p:nvPr/>
        </p:nvPicPr>
        <p:blipFill>
          <a:blip r:embed="rId2"/>
          <a:stretch>
            <a:fillRect/>
          </a:stretch>
        </p:blipFill>
        <p:spPr>
          <a:xfrm>
            <a:off x="2496065" y="4230758"/>
            <a:ext cx="3962400" cy="2627243"/>
          </a:xfrm>
          <a:prstGeom prst="rect">
            <a:avLst/>
          </a:prstGeom>
        </p:spPr>
      </p:pic>
    </p:spTree>
    <p:extLst>
      <p:ext uri="{BB962C8B-B14F-4D97-AF65-F5344CB8AC3E}">
        <p14:creationId xmlns:p14="http://schemas.microsoft.com/office/powerpoint/2010/main" val="4110899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5903" y="370936"/>
            <a:ext cx="8740346" cy="6324600"/>
          </a:xfrm>
        </p:spPr>
        <p:txBody>
          <a:bodyPr>
            <a:normAutofit/>
          </a:bodyPr>
          <a:lstStyle/>
          <a:p>
            <a:pPr marL="457200" lvl="1" indent="0" algn="ctr">
              <a:buNone/>
            </a:pPr>
            <a:r>
              <a:rPr lang="en-US" sz="4400" b="1" dirty="0"/>
              <a:t>Complete forms</a:t>
            </a:r>
          </a:p>
          <a:p>
            <a:pPr marL="457200" lvl="1" indent="0">
              <a:buNone/>
            </a:pPr>
            <a:endParaRPr lang="en-US" sz="3000" b="1" dirty="0"/>
          </a:p>
          <a:p>
            <a:pPr marL="114300" indent="0">
              <a:buNone/>
            </a:pPr>
            <a:r>
              <a:rPr lang="en-US" sz="2800" b="1" dirty="0"/>
              <a:t>The forms in the Retirement Application are preprinted with your name and employee ID number, which will help ensure efficient and problem-free processing.</a:t>
            </a:r>
          </a:p>
          <a:p>
            <a:pPr marL="457200" lvl="1" indent="0">
              <a:buNone/>
            </a:pPr>
            <a:endParaRPr lang="en-US" sz="3600" b="1" dirty="0"/>
          </a:p>
          <a:p>
            <a:pPr marL="0" indent="0">
              <a:buNone/>
            </a:pPr>
            <a:r>
              <a:rPr lang="en-US" sz="2400" b="1" dirty="0"/>
              <a:t>A special note about SF 2801-1 (CSRS) or SF 3107-1 (FERS): Certified Summary of Federal Service.</a:t>
            </a:r>
          </a:p>
          <a:p>
            <a:pPr marL="0" indent="0">
              <a:buNone/>
            </a:pPr>
            <a:endParaRPr lang="en-US" sz="2400" b="1" dirty="0"/>
          </a:p>
          <a:p>
            <a:pPr marL="0" indent="0">
              <a:buNone/>
            </a:pPr>
            <a:r>
              <a:rPr lang="en-US" sz="2400" b="1" dirty="0"/>
              <a:t>USPS sometimes sends a blank form. You have a right to know what USPS is certifying prior to signing.</a:t>
            </a:r>
          </a:p>
          <a:p>
            <a:pPr marL="0" indent="0">
              <a:buNone/>
            </a:pPr>
            <a:endParaRPr lang="en-US" sz="2800" b="1" dirty="0"/>
          </a:p>
        </p:txBody>
      </p:sp>
    </p:spTree>
    <p:extLst>
      <p:ext uri="{BB962C8B-B14F-4D97-AF65-F5344CB8AC3E}">
        <p14:creationId xmlns:p14="http://schemas.microsoft.com/office/powerpoint/2010/main" val="1731437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11892" y="396815"/>
            <a:ext cx="8534400" cy="6324600"/>
          </a:xfrm>
        </p:spPr>
        <p:txBody>
          <a:bodyPr/>
          <a:lstStyle/>
          <a:p>
            <a:pPr marL="0" indent="0" algn="ctr">
              <a:buNone/>
            </a:pPr>
            <a:r>
              <a:rPr lang="en-US" sz="4400" b="1" dirty="0"/>
              <a:t>Sign up for OPM MyRetirement</a:t>
            </a:r>
          </a:p>
          <a:p>
            <a:pPr marL="0" indent="0" algn="ctr">
              <a:buNone/>
            </a:pPr>
            <a:r>
              <a:rPr lang="en-US" sz="4400" b="1" dirty="0"/>
              <a:t>Services Online</a:t>
            </a:r>
          </a:p>
          <a:p>
            <a:pPr marL="0" indent="0">
              <a:buNone/>
            </a:pPr>
            <a:endParaRPr lang="en-US" dirty="0"/>
          </a:p>
          <a:p>
            <a:pPr marL="0" indent="0">
              <a:buNone/>
            </a:pPr>
            <a:r>
              <a:rPr lang="en-US" sz="2800" dirty="0">
                <a:hlinkClick r:id="rId3"/>
              </a:rPr>
              <a:t>https://www.servicesonline.opm.gov/</a:t>
            </a:r>
            <a:endParaRPr lang="en-US" sz="2800" dirty="0"/>
          </a:p>
          <a:p>
            <a:pPr marL="0" indent="0">
              <a:buNone/>
            </a:pPr>
            <a:endParaRPr lang="en-US" sz="2800" dirty="0"/>
          </a:p>
          <a:p>
            <a:pPr marL="0" indent="0">
              <a:buNone/>
            </a:pPr>
            <a:r>
              <a:rPr lang="en-US" sz="2800" b="1" dirty="0"/>
              <a:t>You need your CSA number and a temporary password in order to sign up, so you cannot sign up until you receive those numbers from OPM.</a:t>
            </a:r>
          </a:p>
          <a:p>
            <a:endParaRPr lang="en-US" dirty="0"/>
          </a:p>
        </p:txBody>
      </p:sp>
      <p:pic>
        <p:nvPicPr>
          <p:cNvPr id="3" name="Picture 2"/>
          <p:cNvPicPr>
            <a:picLocks noChangeAspect="1"/>
          </p:cNvPicPr>
          <p:nvPr/>
        </p:nvPicPr>
        <p:blipFill>
          <a:blip r:embed="rId4"/>
          <a:stretch>
            <a:fillRect/>
          </a:stretch>
        </p:blipFill>
        <p:spPr>
          <a:xfrm>
            <a:off x="2309903" y="4451034"/>
            <a:ext cx="4280612" cy="1905317"/>
          </a:xfrm>
          <a:prstGeom prst="rect">
            <a:avLst/>
          </a:prstGeom>
        </p:spPr>
      </p:pic>
      <p:sp>
        <p:nvSpPr>
          <p:cNvPr id="4" name="Slide Number Placeholder 3"/>
          <p:cNvSpPr>
            <a:spLocks noGrp="1"/>
          </p:cNvSpPr>
          <p:nvPr>
            <p:ph type="sldNum" sz="quarter" idx="4294967295"/>
          </p:nvPr>
        </p:nvSpPr>
        <p:spPr>
          <a:xfrm>
            <a:off x="6457950" y="6356351"/>
            <a:ext cx="2057400" cy="365125"/>
          </a:xfrm>
          <a:prstGeom prst="rect">
            <a:avLst/>
          </a:prstGeom>
        </p:spPr>
        <p:txBody>
          <a:bodyPr/>
          <a:lstStyle/>
          <a:p>
            <a:pPr>
              <a:defRPr/>
            </a:pPr>
            <a:fld id="{AB8A7E8B-98FB-4D3F-ABA6-8B31D0FDF1A9}" type="slidenum">
              <a:rPr lang="en-US" smtClean="0"/>
              <a:pPr>
                <a:defRPr/>
              </a:pPr>
              <a:t>59</a:t>
            </a:fld>
            <a:endParaRPr lang="en-US" dirty="0"/>
          </a:p>
        </p:txBody>
      </p:sp>
    </p:spTree>
    <p:extLst>
      <p:ext uri="{BB962C8B-B14F-4D97-AF65-F5344CB8AC3E}">
        <p14:creationId xmlns:p14="http://schemas.microsoft.com/office/powerpoint/2010/main" val="253932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8898" y="185429"/>
            <a:ext cx="8452021" cy="6324600"/>
          </a:xfrm>
        </p:spPr>
        <p:txBody>
          <a:bodyPr>
            <a:normAutofit/>
          </a:bodyPr>
          <a:lstStyle/>
          <a:p>
            <a:pPr marL="0" indent="0" algn="ctr">
              <a:buNone/>
            </a:pPr>
            <a:r>
              <a:rPr lang="en-US" sz="4400" b="1" dirty="0"/>
              <a:t>Decide What Day To Retire</a:t>
            </a:r>
          </a:p>
          <a:p>
            <a:pPr marL="0" indent="0">
              <a:buNone/>
            </a:pPr>
            <a:endParaRPr lang="en-US" dirty="0"/>
          </a:p>
          <a:p>
            <a:r>
              <a:rPr lang="en-US" sz="2800" dirty="0"/>
              <a:t>CSRS: </a:t>
            </a:r>
            <a:r>
              <a:rPr lang="en-US" sz="2800" b="1" u="sng" dirty="0"/>
              <a:t>Employees should retire on the last day of the month, or on the first 3 days of the month so that annuity will commence the following day after the effective date of retirement. </a:t>
            </a:r>
            <a:r>
              <a:rPr lang="en-US" sz="2800" dirty="0"/>
              <a:t>If the employee is retired after the 3</a:t>
            </a:r>
            <a:r>
              <a:rPr lang="en-US" sz="2800" baseline="30000" dirty="0"/>
              <a:t>rd</a:t>
            </a:r>
            <a:r>
              <a:rPr lang="en-US" sz="2800" dirty="0"/>
              <a:t> of the month, annuity will commence the first of the following month.</a:t>
            </a:r>
          </a:p>
          <a:p>
            <a:r>
              <a:rPr lang="en-US" sz="2800" dirty="0"/>
              <a:t>FERS: An employee can choose to retire on any day of the month, but whichever day they pick, the annuity will begin on the first day of the month following retirement. </a:t>
            </a:r>
            <a:r>
              <a:rPr lang="en-US" sz="2800" b="1" u="sng" dirty="0"/>
              <a:t>Therefore, if an employee retires on the last day of the month, their annuity commences the following day. </a:t>
            </a:r>
          </a:p>
          <a:p>
            <a:pPr marL="0" indent="0">
              <a:buNone/>
            </a:pPr>
            <a:endParaRPr lang="en-US" dirty="0"/>
          </a:p>
        </p:txBody>
      </p:sp>
    </p:spTree>
    <p:extLst>
      <p:ext uri="{BB962C8B-B14F-4D97-AF65-F5344CB8AC3E}">
        <p14:creationId xmlns:p14="http://schemas.microsoft.com/office/powerpoint/2010/main" val="2659818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815196" y="163902"/>
            <a:ext cx="7315200" cy="6324600"/>
          </a:xfrm>
        </p:spPr>
        <p:txBody>
          <a:bodyPr/>
          <a:lstStyle/>
          <a:p>
            <a:pPr marL="0" indent="0" algn="ctr">
              <a:buNone/>
            </a:pPr>
            <a:endParaRPr lang="en-US" dirty="0"/>
          </a:p>
          <a:p>
            <a:pPr marL="0" indent="0" algn="ctr">
              <a:buNone/>
            </a:pPr>
            <a:endParaRPr lang="en-US" dirty="0"/>
          </a:p>
          <a:p>
            <a:pPr marL="0" indent="0" algn="ctr">
              <a:buNone/>
            </a:pPr>
            <a:r>
              <a:rPr lang="en-US" sz="4400" b="1" dirty="0"/>
              <a:t>The War on Retirement</a:t>
            </a:r>
          </a:p>
          <a:p>
            <a:pPr marL="0" indent="0" algn="ctr">
              <a:buNone/>
            </a:pPr>
            <a:endParaRPr lang="en-US" sz="1800" b="1" dirty="0"/>
          </a:p>
          <a:p>
            <a:pPr marL="0" indent="0" algn="ctr">
              <a:buNone/>
            </a:pPr>
            <a:r>
              <a:rPr lang="en-US" sz="4400" b="1" dirty="0"/>
              <a:t>Legislative Attacks</a:t>
            </a:r>
          </a:p>
          <a:p>
            <a:pPr marL="0" indent="0" algn="ctr">
              <a:buNone/>
            </a:pPr>
            <a:endParaRPr lang="en-US" dirty="0"/>
          </a:p>
        </p:txBody>
      </p:sp>
      <p:pic>
        <p:nvPicPr>
          <p:cNvPr id="4" name="Picture 3"/>
          <p:cNvPicPr>
            <a:picLocks noChangeAspect="1"/>
          </p:cNvPicPr>
          <p:nvPr/>
        </p:nvPicPr>
        <p:blipFill>
          <a:blip r:embed="rId2"/>
          <a:stretch>
            <a:fillRect/>
          </a:stretch>
        </p:blipFill>
        <p:spPr>
          <a:xfrm>
            <a:off x="2496065" y="2914012"/>
            <a:ext cx="4755759" cy="3574490"/>
          </a:xfrm>
          <a:prstGeom prst="rect">
            <a:avLst/>
          </a:prstGeom>
        </p:spPr>
      </p:pic>
    </p:spTree>
    <p:extLst>
      <p:ext uri="{BB962C8B-B14F-4D97-AF65-F5344CB8AC3E}">
        <p14:creationId xmlns:p14="http://schemas.microsoft.com/office/powerpoint/2010/main" val="2099585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19176" y="1186952"/>
            <a:ext cx="8824824" cy="4099584"/>
          </a:xfrm>
          <a:prstGeom prst="rect">
            <a:avLst/>
          </a:prstGeom>
          <a:noFill/>
          <a:ln w="12700">
            <a:noFill/>
            <a:miter lim="800000"/>
            <a:headEnd type="none" w="sm" len="sm"/>
            <a:tailEnd type="none" w="sm" len="sm"/>
          </a:ln>
        </p:spPr>
        <p:txBody>
          <a:bodyPr wrap="square">
            <a:spAutoFit/>
          </a:bodyPr>
          <a:lstStyle/>
          <a:p>
            <a:pPr marL="350838" indent="-350838" eaLnBrk="1" hangingPunct="1">
              <a:spcBef>
                <a:spcPts val="1200"/>
              </a:spcBef>
              <a:spcAft>
                <a:spcPct val="20000"/>
              </a:spcAft>
              <a:buFontTx/>
              <a:buChar char="•"/>
              <a:defRPr/>
            </a:pPr>
            <a:r>
              <a:rPr lang="en-US" sz="2400" b="1" dirty="0"/>
              <a:t>2012 Budget Proposal to reduce Social Security COLAs (not passed)</a:t>
            </a:r>
          </a:p>
          <a:p>
            <a:pPr marL="350838" indent="-350838" eaLnBrk="1" hangingPunct="1">
              <a:spcBef>
                <a:spcPts val="1200"/>
              </a:spcBef>
              <a:spcAft>
                <a:spcPct val="20000"/>
              </a:spcAft>
              <a:buFontTx/>
              <a:buChar char="•"/>
              <a:defRPr/>
            </a:pPr>
            <a:r>
              <a:rPr lang="en-US" sz="2400" b="1" dirty="0"/>
              <a:t>2012 House Resolution passed: Changes employee contributions from 7% to 12%, employer contributions from 7% to 2% (not passed by the Senate)</a:t>
            </a:r>
          </a:p>
          <a:p>
            <a:pPr marL="350838" indent="-350838" eaLnBrk="1" hangingPunct="1">
              <a:spcBef>
                <a:spcPts val="1200"/>
              </a:spcBef>
              <a:spcAft>
                <a:spcPct val="20000"/>
              </a:spcAft>
              <a:buFontTx/>
              <a:buChar char="•"/>
              <a:defRPr/>
            </a:pPr>
            <a:r>
              <a:rPr lang="en-US" sz="2400" b="1" dirty="0"/>
              <a:t>2013 Law changed FERS employee contributions from 0.8% to 3.1% (law passed!)</a:t>
            </a:r>
          </a:p>
          <a:p>
            <a:pPr marL="350838" indent="-350838" eaLnBrk="1" hangingPunct="1">
              <a:spcBef>
                <a:spcPts val="1200"/>
              </a:spcBef>
              <a:spcAft>
                <a:spcPct val="20000"/>
              </a:spcAft>
              <a:buFontTx/>
              <a:buChar char="•"/>
              <a:defRPr/>
            </a:pPr>
            <a:r>
              <a:rPr lang="en-US" sz="2400" b="1" dirty="0"/>
              <a:t>2014 Law changed FERS employee contributions from 3.1% to 4.4% (law passed!)</a:t>
            </a: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61</a:t>
            </a:fld>
            <a:endParaRPr lang="en-US" dirty="0"/>
          </a:p>
        </p:txBody>
      </p:sp>
    </p:spTree>
    <p:extLst>
      <p:ext uri="{BB962C8B-B14F-4D97-AF65-F5344CB8AC3E}">
        <p14:creationId xmlns:p14="http://schemas.microsoft.com/office/powerpoint/2010/main" val="51815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descr="MCj04396000000[1]"/>
          <p:cNvPicPr>
            <a:picLocks noGrp="1" noChangeAspect="1" noChangeArrowheads="1"/>
          </p:cNvPicPr>
          <p:nvPr>
            <p:ph idx="1"/>
          </p:nvPr>
        </p:nvPicPr>
        <p:blipFill>
          <a:blip r:embed="rId3">
            <a:lum bright="70000" contrast="-70000"/>
            <a:extLst>
              <a:ext uri="{28A0092B-C50C-407E-A947-70E740481C1C}">
                <a14:useLocalDpi xmlns:a14="http://schemas.microsoft.com/office/drawing/2010/main" val="0"/>
              </a:ext>
            </a:extLst>
          </a:blip>
          <a:srcRect/>
          <a:stretch>
            <a:fillRect/>
          </a:stretch>
        </p:blipFill>
        <p:spPr>
          <a:xfrm>
            <a:off x="827457" y="847444"/>
            <a:ext cx="7772400" cy="5508907"/>
          </a:xfrm>
        </p:spPr>
      </p:pic>
      <p:sp>
        <p:nvSpPr>
          <p:cNvPr id="33796" name="Rectangle 4"/>
          <p:cNvSpPr>
            <a:spLocks noChangeArrowheads="1"/>
          </p:cNvSpPr>
          <p:nvPr/>
        </p:nvSpPr>
        <p:spPr bwMode="auto">
          <a:xfrm>
            <a:off x="375297" y="970261"/>
            <a:ext cx="7996237" cy="5909310"/>
          </a:xfrm>
          <a:prstGeom prst="rect">
            <a:avLst/>
          </a:prstGeom>
          <a:noFill/>
          <a:ln w="12700">
            <a:noFill/>
            <a:miter lim="800000"/>
            <a:headEnd type="none" w="sm" len="sm"/>
            <a:tailEnd type="none" w="sm" len="sm"/>
          </a:ln>
        </p:spPr>
        <p:txBody>
          <a:bodyPr wrap="square">
            <a:spAutoFit/>
          </a:bodyPr>
          <a:lstStyle/>
          <a:p>
            <a:pPr marL="231775" indent="-231775">
              <a:spcBef>
                <a:spcPct val="50000"/>
              </a:spcBef>
              <a:buFontTx/>
              <a:buChar char="•"/>
              <a:defRPr/>
            </a:pPr>
            <a:r>
              <a:rPr lang="en-US" sz="2800" b="1" dirty="0"/>
              <a:t>2018, 2019, 2020 Budget Proposals to</a:t>
            </a:r>
          </a:p>
          <a:p>
            <a:pPr lvl="1">
              <a:spcBef>
                <a:spcPct val="50000"/>
              </a:spcBef>
              <a:defRPr/>
            </a:pPr>
            <a:r>
              <a:rPr lang="en-US" sz="2800" b="1" dirty="0"/>
              <a:t>-change FERS employee contributions from 4.4% to 7.5%</a:t>
            </a:r>
          </a:p>
          <a:p>
            <a:pPr lvl="1">
              <a:spcBef>
                <a:spcPct val="50000"/>
              </a:spcBef>
              <a:defRPr/>
            </a:pPr>
            <a:r>
              <a:rPr lang="en-US" sz="2800" b="1" dirty="0"/>
              <a:t>-change high-3 to high-5</a:t>
            </a:r>
          </a:p>
          <a:p>
            <a:pPr lvl="1">
              <a:spcBef>
                <a:spcPct val="50000"/>
              </a:spcBef>
              <a:defRPr/>
            </a:pPr>
            <a:r>
              <a:rPr lang="en-US" sz="2800" b="1" dirty="0"/>
              <a:t>-eliminate FERS COLA</a:t>
            </a:r>
          </a:p>
          <a:p>
            <a:pPr lvl="1">
              <a:spcBef>
                <a:spcPct val="50000"/>
              </a:spcBef>
              <a:defRPr/>
            </a:pPr>
            <a:r>
              <a:rPr lang="en-US" sz="2800" b="1" dirty="0"/>
              <a:t>-reduce CSRS COLA</a:t>
            </a:r>
          </a:p>
          <a:p>
            <a:pPr lvl="1">
              <a:spcBef>
                <a:spcPct val="50000"/>
              </a:spcBef>
              <a:defRPr/>
            </a:pPr>
            <a:r>
              <a:rPr lang="en-US" sz="2800" b="1" dirty="0"/>
              <a:t>-eliminate FERS Special Annuity   Supplement</a:t>
            </a:r>
          </a:p>
          <a:p>
            <a:pPr lvl="1">
              <a:spcBef>
                <a:spcPct val="50000"/>
              </a:spcBef>
              <a:defRPr/>
            </a:pPr>
            <a:r>
              <a:rPr lang="en-US" sz="2800" b="1" dirty="0"/>
              <a:t>-reduce TSP G-Fund interest rate</a:t>
            </a:r>
            <a:endParaRPr lang="en-US" sz="3600" b="1" dirty="0"/>
          </a:p>
          <a:p>
            <a:pPr marL="231775" indent="-231775">
              <a:spcBef>
                <a:spcPct val="50000"/>
              </a:spcBef>
              <a:buFontTx/>
              <a:buChar char="•"/>
              <a:defRPr/>
            </a:pPr>
            <a:endParaRPr lang="en-US" sz="2800" b="1"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62</a:t>
            </a:fld>
            <a:endParaRPr lang="en-US" dirty="0"/>
          </a:p>
        </p:txBody>
      </p:sp>
    </p:spTree>
    <p:extLst>
      <p:ext uri="{BB962C8B-B14F-4D97-AF65-F5344CB8AC3E}">
        <p14:creationId xmlns:p14="http://schemas.microsoft.com/office/powerpoint/2010/main" val="2495378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340" y="501622"/>
            <a:ext cx="5362634" cy="1325563"/>
          </a:xfrm>
        </p:spPr>
        <p:txBody>
          <a:bodyPr>
            <a:normAutofit fontScale="90000"/>
          </a:bodyPr>
          <a:lstStyle/>
          <a:p>
            <a:r>
              <a:rPr lang="en-US" sz="3600" b="1" i="1" dirty="0"/>
              <a:t>Active &amp; Retired Letter Carriers:</a:t>
            </a:r>
            <a:br>
              <a:rPr lang="en-US" sz="6000" b="1" dirty="0">
                <a:latin typeface="+mn-lt"/>
              </a:rPr>
            </a:br>
            <a:r>
              <a:rPr lang="en-US" sz="6000" b="1" dirty="0">
                <a:latin typeface="+mn-lt"/>
              </a:rPr>
              <a:t>Fight Back!</a:t>
            </a:r>
          </a:p>
        </p:txBody>
      </p:sp>
      <p:sp>
        <p:nvSpPr>
          <p:cNvPr id="3" name="Content Placeholder 2"/>
          <p:cNvSpPr>
            <a:spLocks noGrp="1"/>
          </p:cNvSpPr>
          <p:nvPr>
            <p:ph idx="1"/>
          </p:nvPr>
        </p:nvSpPr>
        <p:spPr>
          <a:xfrm>
            <a:off x="221403" y="1448912"/>
            <a:ext cx="9045146" cy="4351338"/>
          </a:xfrm>
        </p:spPr>
        <p:txBody>
          <a:bodyPr>
            <a:normAutofit/>
          </a:bodyPr>
          <a:lstStyle/>
          <a:p>
            <a:endParaRPr lang="en-US" sz="2800" b="1" dirty="0"/>
          </a:p>
          <a:p>
            <a:endParaRPr lang="en-US" sz="2800" b="1" dirty="0"/>
          </a:p>
          <a:p>
            <a:pPr marL="0" indent="0">
              <a:buNone/>
            </a:pPr>
            <a:r>
              <a:rPr lang="en-US" sz="3600" b="1" i="1" dirty="0"/>
              <a:t> </a:t>
            </a:r>
          </a:p>
          <a:p>
            <a:r>
              <a:rPr lang="en-US" sz="3600" b="1" dirty="0"/>
              <a:t>Vote</a:t>
            </a:r>
          </a:p>
          <a:p>
            <a:r>
              <a:rPr lang="en-US" sz="3600" b="1" dirty="0"/>
              <a:t>Contribute to Letter Carrier Political Fund</a:t>
            </a:r>
          </a:p>
          <a:p>
            <a:pPr marL="0" indent="0">
              <a:buNone/>
            </a:pPr>
            <a:r>
              <a:rPr lang="en-US" sz="1100" dirty="0"/>
              <a:t>By making a contribution to the Letter Carrier Political Fund, you are doing so voluntarily with the understanding that your contribution is not a condition of membership in the National Association of Letter Carriers or of employment by the Postal Service, nor is it part of union dues. You have a right to refuse to contribute without any reprisal. The Letter Carrier Political Fund will use the money it receives to contribute to candidates for federal office and undertake other political spending as permitted by law. Your selection shall remain in full force and effect until cancelled. Contributions to the Letter Carrier Political Fund are not deductible for federal income tax purposes. Federal law prohibits the Letter Carrier Political Fund from soliciting contributions from individuals who are not NALC members, executive and administrative staff or their families. Any contribution received from such an individual will be refunded to that contributor. Federal law requires us to use our best efforts to collect and report the name, mailing address, occupation and name of employer of individuals whose contributions exceed $200 per calendar year. Any guideline amount is merely a suggestion, and an individual is free to contribute more or less than the guideline suggests and the Union will not favor or disadvantage anyone by reason of the amount of their contribution or their decision not to contribute. </a:t>
            </a:r>
            <a:endParaRPr lang="en-US" sz="1050" b="1" dirty="0"/>
          </a:p>
        </p:txBody>
      </p:sp>
      <p:sp>
        <p:nvSpPr>
          <p:cNvPr id="6" name="Slide Number Placeholder 5"/>
          <p:cNvSpPr>
            <a:spLocks noGrp="1"/>
          </p:cNvSpPr>
          <p:nvPr>
            <p:ph type="sldNum" sz="quarter" idx="12"/>
          </p:nvPr>
        </p:nvSpPr>
        <p:spPr/>
        <p:txBody>
          <a:bodyPr/>
          <a:lstStyle/>
          <a:p>
            <a:pPr>
              <a:defRPr/>
            </a:pPr>
            <a:fld id="{CBDD7928-7170-4C79-AD39-76FA5D59B8C9}" type="slidenum">
              <a:rPr lang="en-US" smtClean="0"/>
              <a:pPr>
                <a:defRPr/>
              </a:pPr>
              <a:t>63</a:t>
            </a:fld>
            <a:endParaRPr lang="en-US" dirty="0"/>
          </a:p>
        </p:txBody>
      </p:sp>
      <p:sp>
        <p:nvSpPr>
          <p:cNvPr id="7" name="TextBox 6"/>
          <p:cNvSpPr txBox="1"/>
          <p:nvPr/>
        </p:nvSpPr>
        <p:spPr>
          <a:xfrm>
            <a:off x="114888" y="5061586"/>
            <a:ext cx="7475456" cy="1477328"/>
          </a:xfrm>
          <a:prstGeom prst="rect">
            <a:avLst/>
          </a:prstGeom>
          <a:solidFill>
            <a:schemeClr val="accent2">
              <a:lumMod val="20000"/>
              <a:lumOff val="80000"/>
            </a:schemeClr>
          </a:solidFill>
        </p:spPr>
        <p:txBody>
          <a:bodyPr wrap="square" rtlCol="0">
            <a:spAutoFit/>
          </a:bodyPr>
          <a:lstStyle/>
          <a:p>
            <a:r>
              <a:rPr lang="en-US" dirty="0">
                <a:solidFill>
                  <a:srgbClr val="0070C0"/>
                </a:solidFill>
              </a:rPr>
              <a:t>…with the understanding that your contribution is not a condition of union membership…nor is it part of union dues….The Letter Carrier Political Fund will use the money it receives to contribute to candidates for federal office and undertake other political spending….Contributions to the LCPF are not deductible for federal income tax purposes….</a:t>
            </a:r>
          </a:p>
        </p:txBody>
      </p:sp>
      <p:pic>
        <p:nvPicPr>
          <p:cNvPr id="5" name="Picture 4"/>
          <p:cNvPicPr>
            <a:picLocks noChangeAspect="1"/>
          </p:cNvPicPr>
          <p:nvPr/>
        </p:nvPicPr>
        <p:blipFill>
          <a:blip r:embed="rId3"/>
          <a:stretch>
            <a:fillRect/>
          </a:stretch>
        </p:blipFill>
        <p:spPr>
          <a:xfrm>
            <a:off x="5024783" y="1057723"/>
            <a:ext cx="4117500" cy="2438791"/>
          </a:xfrm>
          <a:prstGeom prst="rect">
            <a:avLst/>
          </a:prstGeom>
        </p:spPr>
      </p:pic>
    </p:spTree>
    <p:extLst>
      <p:ext uri="{BB962C8B-B14F-4D97-AF65-F5344CB8AC3E}">
        <p14:creationId xmlns:p14="http://schemas.microsoft.com/office/powerpoint/2010/main" val="2890632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69" y="365126"/>
            <a:ext cx="8781535" cy="1325563"/>
          </a:xfrm>
        </p:spPr>
        <p:txBody>
          <a:bodyPr>
            <a:noAutofit/>
          </a:bodyPr>
          <a:lstStyle/>
          <a:p>
            <a:pPr algn="ctr"/>
            <a:r>
              <a:rPr lang="en-US" sz="4000" b="1" dirty="0">
                <a:latin typeface="+mn-lt"/>
              </a:rPr>
              <a:t>Contribute to Letter Carrier </a:t>
            </a:r>
            <a:br>
              <a:rPr lang="en-US" sz="4000" b="1" dirty="0">
                <a:latin typeface="+mn-lt"/>
              </a:rPr>
            </a:br>
            <a:r>
              <a:rPr lang="en-US" sz="4000" b="1" dirty="0">
                <a:latin typeface="+mn-lt"/>
              </a:rPr>
              <a:t>Political Fund</a:t>
            </a:r>
            <a:br>
              <a:rPr lang="en-US" sz="4000" b="1" dirty="0">
                <a:latin typeface="+mn-lt"/>
              </a:rPr>
            </a:br>
            <a:endParaRPr lang="en-US" sz="4000" b="1" dirty="0">
              <a:latin typeface="+mn-lt"/>
            </a:endParaRPr>
          </a:p>
        </p:txBody>
      </p:sp>
      <p:sp>
        <p:nvSpPr>
          <p:cNvPr id="3" name="Content Placeholder 2"/>
          <p:cNvSpPr>
            <a:spLocks noGrp="1"/>
          </p:cNvSpPr>
          <p:nvPr>
            <p:ph idx="1"/>
          </p:nvPr>
        </p:nvSpPr>
        <p:spPr/>
        <p:txBody>
          <a:bodyPr>
            <a:normAutofit/>
          </a:bodyPr>
          <a:lstStyle/>
          <a:p>
            <a:pPr marL="0" indent="0">
              <a:buNone/>
            </a:pPr>
            <a:r>
              <a:rPr lang="en-US" sz="3600" b="1" dirty="0"/>
              <a:t>Active employees</a:t>
            </a:r>
          </a:p>
          <a:p>
            <a:pPr marL="0" indent="0">
              <a:buNone/>
            </a:pPr>
            <a:endParaRPr lang="en-US" sz="1800" b="1" dirty="0"/>
          </a:p>
          <a:p>
            <a:pPr marL="0" indent="0">
              <a:buNone/>
            </a:pPr>
            <a:r>
              <a:rPr lang="en-US" sz="3600" b="1" dirty="0"/>
              <a:t>Retired employees</a:t>
            </a:r>
          </a:p>
        </p:txBody>
      </p:sp>
      <p:sp>
        <p:nvSpPr>
          <p:cNvPr id="5" name="Slide Number Placeholder 4"/>
          <p:cNvSpPr>
            <a:spLocks noGrp="1"/>
          </p:cNvSpPr>
          <p:nvPr>
            <p:ph type="sldNum" sz="quarter" idx="12"/>
          </p:nvPr>
        </p:nvSpPr>
        <p:spPr/>
        <p:txBody>
          <a:bodyPr/>
          <a:lstStyle/>
          <a:p>
            <a:pPr>
              <a:defRPr/>
            </a:pPr>
            <a:fld id="{CBDD7928-7170-4C79-AD39-76FA5D59B8C9}" type="slidenum">
              <a:rPr lang="en-US" smtClean="0"/>
              <a:pPr>
                <a:defRPr/>
              </a:pPr>
              <a:t>64</a:t>
            </a:fld>
            <a:endParaRPr lang="en-US" dirty="0"/>
          </a:p>
        </p:txBody>
      </p:sp>
      <p:pic>
        <p:nvPicPr>
          <p:cNvPr id="4" name="Picture 3"/>
          <p:cNvPicPr>
            <a:picLocks noChangeAspect="1"/>
          </p:cNvPicPr>
          <p:nvPr/>
        </p:nvPicPr>
        <p:blipFill>
          <a:blip r:embed="rId2"/>
          <a:stretch>
            <a:fillRect/>
          </a:stretch>
        </p:blipFill>
        <p:spPr>
          <a:xfrm>
            <a:off x="1894703" y="3667903"/>
            <a:ext cx="5384343" cy="3190097"/>
          </a:xfrm>
          <a:prstGeom prst="rect">
            <a:avLst/>
          </a:prstGeom>
        </p:spPr>
      </p:pic>
    </p:spTree>
    <p:extLst>
      <p:ext uri="{BB962C8B-B14F-4D97-AF65-F5344CB8AC3E}">
        <p14:creationId xmlns:p14="http://schemas.microsoft.com/office/powerpoint/2010/main" val="4154763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8903" y="199724"/>
            <a:ext cx="6858000" cy="2387600"/>
          </a:xfrm>
        </p:spPr>
        <p:txBody>
          <a:bodyPr>
            <a:normAutofit/>
          </a:bodyPr>
          <a:lstStyle/>
          <a:p>
            <a:r>
              <a:rPr lang="en-US" sz="6000" b="1" dirty="0">
                <a:latin typeface="+mn-lt"/>
              </a:rPr>
              <a:t>Post-Retirement </a:t>
            </a:r>
            <a:br>
              <a:rPr lang="en-US" sz="6000" b="1" dirty="0">
                <a:latin typeface="+mn-lt"/>
              </a:rPr>
            </a:br>
            <a:r>
              <a:rPr lang="en-US" sz="6000" b="1" dirty="0">
                <a:latin typeface="+mn-lt"/>
              </a:rPr>
              <a:t>FEHB</a:t>
            </a:r>
          </a:p>
        </p:txBody>
      </p:sp>
      <p:sp>
        <p:nvSpPr>
          <p:cNvPr id="3" name="Subtitle 2"/>
          <p:cNvSpPr>
            <a:spLocks noGrp="1"/>
          </p:cNvSpPr>
          <p:nvPr>
            <p:ph type="subTitle" idx="1"/>
          </p:nvPr>
        </p:nvSpPr>
        <p:spPr>
          <a:xfrm>
            <a:off x="1208903" y="2901822"/>
            <a:ext cx="6858000" cy="1655762"/>
          </a:xfrm>
        </p:spPr>
        <p:txBody>
          <a:bodyPr>
            <a:normAutofit/>
          </a:bodyPr>
          <a:lstStyle/>
          <a:p>
            <a:r>
              <a:rPr lang="en-US" sz="3600" b="1" dirty="0"/>
              <a:t>Federal Employees Health Benefits</a:t>
            </a:r>
          </a:p>
        </p:txBody>
      </p:sp>
      <p:pic>
        <p:nvPicPr>
          <p:cNvPr id="4" name="Picture 3"/>
          <p:cNvPicPr>
            <a:picLocks noChangeAspect="1"/>
          </p:cNvPicPr>
          <p:nvPr/>
        </p:nvPicPr>
        <p:blipFill>
          <a:blip r:embed="rId2"/>
          <a:stretch>
            <a:fillRect/>
          </a:stretch>
        </p:blipFill>
        <p:spPr>
          <a:xfrm>
            <a:off x="-67828" y="3657600"/>
            <a:ext cx="9211828" cy="3054822"/>
          </a:xfrm>
          <a:prstGeom prst="rect">
            <a:avLst/>
          </a:prstGeom>
        </p:spPr>
      </p:pic>
    </p:spTree>
    <p:extLst>
      <p:ext uri="{BB962C8B-B14F-4D97-AF65-F5344CB8AC3E}">
        <p14:creationId xmlns:p14="http://schemas.microsoft.com/office/powerpoint/2010/main" val="3623083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935966" y="428172"/>
            <a:ext cx="7315200" cy="6324600"/>
          </a:xfrm>
        </p:spPr>
        <p:txBody>
          <a:bodyPr/>
          <a:lstStyle/>
          <a:p>
            <a:endParaRPr lang="en-US" dirty="0"/>
          </a:p>
          <a:p>
            <a:pPr marL="0" indent="0" algn="ctr">
              <a:buNone/>
            </a:pPr>
            <a:r>
              <a:rPr lang="en-US" sz="4400" b="1" dirty="0"/>
              <a:t>FEHB Information for Retirees</a:t>
            </a:r>
          </a:p>
          <a:p>
            <a:pPr marL="0" indent="0" algn="ctr">
              <a:buNone/>
            </a:pPr>
            <a:endParaRPr lang="en-US" sz="4000" dirty="0"/>
          </a:p>
          <a:p>
            <a:pPr marL="0" indent="0">
              <a:buNone/>
            </a:pPr>
            <a:r>
              <a:rPr lang="en-US" sz="2400" dirty="0">
                <a:hlinkClick r:id="rId2"/>
              </a:rPr>
              <a:t>https://www.opm.gov/healthcare-insurance/healthcare/eligibility/information-for-retirees-and-survivor-annuitants.pdf</a:t>
            </a:r>
            <a:endParaRPr lang="en-US" sz="2400" dirty="0"/>
          </a:p>
          <a:p>
            <a:pPr marL="0" indent="0">
              <a:buNone/>
            </a:pPr>
            <a:endParaRPr lang="en-US" sz="2400" dirty="0"/>
          </a:p>
        </p:txBody>
      </p:sp>
      <p:pic>
        <p:nvPicPr>
          <p:cNvPr id="2" name="Picture 1"/>
          <p:cNvPicPr>
            <a:picLocks noChangeAspect="1"/>
          </p:cNvPicPr>
          <p:nvPr/>
        </p:nvPicPr>
        <p:blipFill>
          <a:blip r:embed="rId3"/>
          <a:stretch>
            <a:fillRect/>
          </a:stretch>
        </p:blipFill>
        <p:spPr>
          <a:xfrm>
            <a:off x="2506901" y="3436976"/>
            <a:ext cx="4173330" cy="3315796"/>
          </a:xfrm>
          <a:prstGeom prst="rect">
            <a:avLst/>
          </a:prstGeom>
        </p:spPr>
      </p:pic>
    </p:spTree>
    <p:extLst>
      <p:ext uri="{BB962C8B-B14F-4D97-AF65-F5344CB8AC3E}">
        <p14:creationId xmlns:p14="http://schemas.microsoft.com/office/powerpoint/2010/main" val="2709251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latin typeface="+mn-lt"/>
              </a:rPr>
              <a:t>FEHB Eligibility when Retiring</a:t>
            </a:r>
          </a:p>
        </p:txBody>
      </p:sp>
      <p:sp>
        <p:nvSpPr>
          <p:cNvPr id="3" name="Subtitle 2"/>
          <p:cNvSpPr>
            <a:spLocks noGrp="1"/>
          </p:cNvSpPr>
          <p:nvPr>
            <p:ph idx="1"/>
          </p:nvPr>
        </p:nvSpPr>
        <p:spPr>
          <a:xfrm>
            <a:off x="304800" y="1453092"/>
            <a:ext cx="8455378" cy="4767086"/>
          </a:xfrm>
        </p:spPr>
        <p:txBody>
          <a:bodyPr>
            <a:noAutofit/>
          </a:bodyPr>
          <a:lstStyle/>
          <a:p>
            <a:pPr algn="l"/>
            <a:r>
              <a:rPr lang="en-US" sz="1800" b="1" dirty="0"/>
              <a:t>In order to carry your FEHB coverage into retirement, you must be entitled to retire on an immediate annuity (including the Federal Employees Retirement System (FERS) Minimum Retirement Age (MRA) + 10 retirement); and </a:t>
            </a:r>
          </a:p>
          <a:p>
            <a:pPr algn="l"/>
            <a:r>
              <a:rPr lang="en-US" sz="1800" b="1" dirty="0"/>
              <a:t>-you must have been continuously enrolled (or covered as a family member) in any FEHB plan(s) for the 5 years of service immediately before the date your annuity starts, (a.k.a. the 5 year rule) or first opportunity to enroll if less than 5 years. </a:t>
            </a:r>
          </a:p>
          <a:p>
            <a:pPr algn="l"/>
            <a:r>
              <a:rPr lang="en-US" sz="1800" b="1" dirty="0"/>
              <a:t>The 5 year requirement period can include the following: </a:t>
            </a:r>
          </a:p>
          <a:p>
            <a:pPr lvl="1" algn="l"/>
            <a:r>
              <a:rPr lang="en-US" b="1" dirty="0"/>
              <a:t>-the time you are covered as a family member under another person's FEHB enrollment; or </a:t>
            </a:r>
          </a:p>
          <a:p>
            <a:pPr lvl="1" algn="l"/>
            <a:r>
              <a:rPr lang="en-US" b="1" dirty="0"/>
              <a:t>-the time you are covered under the Uniformed Services Health Benefits Program (also known as TRICARE) as long as you were covered under an FEHB enrollment at the time of your retirement.</a:t>
            </a:r>
          </a:p>
          <a:p>
            <a:pPr lvl="1" algn="l"/>
            <a:endParaRPr lang="en-US" b="1" dirty="0"/>
          </a:p>
          <a:p>
            <a:pPr lvl="1" algn="l"/>
            <a:r>
              <a:rPr lang="en-US" b="1" i="1" dirty="0">
                <a:solidFill>
                  <a:srgbClr val="FF0000"/>
                </a:solidFill>
              </a:rPr>
              <a:t>NOTE: A SURVIVING SPOUSE CAN CONTINUE FEHB COVERAGE AFTER AN ANNUITANT’S DEATH ONLY IF A SURVIVOR ELECTION WAS MADE AND THE SPOUSE WAS ACTIVELY COVERED AT THE TIME OF DEATH.</a:t>
            </a:r>
          </a:p>
          <a:p>
            <a:pPr lvl="1" algn="l"/>
            <a:endParaRPr lang="en-US" sz="2000" b="1" dirty="0"/>
          </a:p>
          <a:p>
            <a:pPr lvl="1" algn="l"/>
            <a:endParaRPr lang="en-US" sz="2000" b="1" dirty="0"/>
          </a:p>
        </p:txBody>
      </p:sp>
      <p:sp>
        <p:nvSpPr>
          <p:cNvPr id="4" name="Slide Number Placeholder 3"/>
          <p:cNvSpPr>
            <a:spLocks noGrp="1"/>
          </p:cNvSpPr>
          <p:nvPr>
            <p:ph type="sldNum" sz="quarter" idx="12"/>
          </p:nvPr>
        </p:nvSpPr>
        <p:spPr/>
        <p:txBody>
          <a:bodyPr/>
          <a:lstStyle/>
          <a:p>
            <a:pPr>
              <a:defRPr/>
            </a:pPr>
            <a:fld id="{CBDD7928-7170-4C79-AD39-76FA5D59B8C9}" type="slidenum">
              <a:rPr lang="en-US" smtClean="0"/>
              <a:pPr>
                <a:defRPr/>
              </a:pPr>
              <a:t>67</a:t>
            </a:fld>
            <a:endParaRPr lang="en-US" dirty="0"/>
          </a:p>
        </p:txBody>
      </p:sp>
    </p:spTree>
    <p:extLst>
      <p:ext uri="{BB962C8B-B14F-4D97-AF65-F5344CB8AC3E}">
        <p14:creationId xmlns:p14="http://schemas.microsoft.com/office/powerpoint/2010/main" val="123241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p:cTn id="7"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613" y="2448235"/>
            <a:ext cx="8909108" cy="4277710"/>
          </a:xfrm>
        </p:spPr>
        <p:txBody>
          <a:bodyPr>
            <a:normAutofit/>
          </a:bodyPr>
          <a:lstStyle/>
          <a:p>
            <a:pPr algn="l"/>
            <a:r>
              <a:rPr lang="en-US" sz="2800" b="1" dirty="0"/>
              <a:t>• Most letter carriers maintain FEHB coverage in retirement because USPS continues to pay a large share of the premiums (about 72%). *</a:t>
            </a:r>
          </a:p>
          <a:p>
            <a:pPr algn="l"/>
            <a:endParaRPr lang="en-US" sz="2800" b="1" dirty="0"/>
          </a:p>
          <a:p>
            <a:pPr algn="l"/>
            <a:r>
              <a:rPr lang="en-US" sz="2800" b="1" dirty="0"/>
              <a:t>• Retirees pay the same FEHB premiums as non-postal federal employees and have the same open season opportunities as active employees.</a:t>
            </a:r>
          </a:p>
          <a:p>
            <a:pPr algn="l"/>
            <a:endParaRPr lang="en-US" sz="1400" b="1" dirty="0"/>
          </a:p>
          <a:p>
            <a:pPr algn="l"/>
            <a:endParaRPr lang="en-US" sz="1400" b="1" dirty="0"/>
          </a:p>
          <a:p>
            <a:pPr algn="l"/>
            <a:r>
              <a:rPr lang="en-US" b="1" dirty="0"/>
              <a:t>*This PS obligation is the basis of the annual $5.8 billion pre-funding problem.</a:t>
            </a:r>
          </a:p>
          <a:p>
            <a:pPr algn="l"/>
            <a:endParaRPr lang="en-US" b="1" dirty="0"/>
          </a:p>
          <a:p>
            <a:pPr algn="l"/>
            <a:endParaRPr lang="en-US" sz="1400" b="1" dirty="0"/>
          </a:p>
        </p:txBody>
      </p:sp>
      <p:pic>
        <p:nvPicPr>
          <p:cNvPr id="5" name="Picture 4"/>
          <p:cNvPicPr>
            <a:picLocks noChangeAspect="1"/>
          </p:cNvPicPr>
          <p:nvPr/>
        </p:nvPicPr>
        <p:blipFill>
          <a:blip r:embed="rId2"/>
          <a:stretch>
            <a:fillRect/>
          </a:stretch>
        </p:blipFill>
        <p:spPr>
          <a:xfrm>
            <a:off x="3136428" y="259146"/>
            <a:ext cx="2409825" cy="1895475"/>
          </a:xfrm>
          <a:prstGeom prst="rect">
            <a:avLst/>
          </a:prstGeom>
        </p:spPr>
      </p:pic>
    </p:spTree>
    <p:extLst>
      <p:ext uri="{BB962C8B-B14F-4D97-AF65-F5344CB8AC3E}">
        <p14:creationId xmlns:p14="http://schemas.microsoft.com/office/powerpoint/2010/main" val="11440850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773" y="2199402"/>
            <a:ext cx="8951442" cy="4277710"/>
          </a:xfrm>
        </p:spPr>
        <p:txBody>
          <a:bodyPr>
            <a:normAutofit fontScale="55000" lnSpcReduction="20000"/>
          </a:bodyPr>
          <a:lstStyle/>
          <a:p>
            <a:pPr algn="l"/>
            <a:r>
              <a:rPr lang="en-US" sz="5000" b="1" dirty="0"/>
              <a:t>• Generally, decisions to drop FEHB coverage are irrevocable.*</a:t>
            </a:r>
          </a:p>
          <a:p>
            <a:pPr algn="l"/>
            <a:endParaRPr lang="en-US" sz="5000" b="1" dirty="0"/>
          </a:p>
          <a:p>
            <a:pPr algn="l"/>
            <a:r>
              <a:rPr lang="en-US" sz="5000" b="1" dirty="0"/>
              <a:t>• If you cancel your FEHB to be covered as a family member under another person’s FEHB enrollment, you are eligible to reenroll if you lose coverage under the other person’s enrollment. To reenroll, you must contact OPM within the period beginning 31 days before and ending 60 days after your loss of other FEHB coverage.</a:t>
            </a:r>
          </a:p>
          <a:p>
            <a:pPr algn="l"/>
            <a:endParaRPr lang="en-US" sz="3000" b="1" dirty="0"/>
          </a:p>
          <a:p>
            <a:pPr algn="l"/>
            <a:r>
              <a:rPr lang="en-US" sz="3000" b="1" dirty="0"/>
              <a:t>*</a:t>
            </a:r>
            <a:r>
              <a:rPr lang="en-US" sz="3600" b="1" dirty="0"/>
              <a:t>Certain circumstances permit suspension (as opposed to termination) of FEHB enrollment: enrolling in Medicare Advantage, TRICARE, CHAMPVA, or Medicaid.</a:t>
            </a:r>
          </a:p>
          <a:p>
            <a:pPr algn="l"/>
            <a:endParaRPr lang="en-US" sz="2400" b="1" dirty="0"/>
          </a:p>
        </p:txBody>
      </p:sp>
      <p:pic>
        <p:nvPicPr>
          <p:cNvPr id="5" name="Picture 4"/>
          <p:cNvPicPr>
            <a:picLocks noChangeAspect="1"/>
          </p:cNvPicPr>
          <p:nvPr/>
        </p:nvPicPr>
        <p:blipFill>
          <a:blip r:embed="rId2"/>
          <a:stretch>
            <a:fillRect/>
          </a:stretch>
        </p:blipFill>
        <p:spPr>
          <a:xfrm>
            <a:off x="3202330" y="133478"/>
            <a:ext cx="2409825" cy="1895475"/>
          </a:xfrm>
          <a:prstGeom prst="rect">
            <a:avLst/>
          </a:prstGeom>
        </p:spPr>
      </p:pic>
    </p:spTree>
    <p:extLst>
      <p:ext uri="{BB962C8B-B14F-4D97-AF65-F5344CB8AC3E}">
        <p14:creationId xmlns:p14="http://schemas.microsoft.com/office/powerpoint/2010/main" val="353356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722100" y="232224"/>
            <a:ext cx="7696200" cy="1295400"/>
          </a:xfrm>
        </p:spPr>
        <p:txBody>
          <a:bodyPr>
            <a:normAutofit/>
          </a:bodyPr>
          <a:lstStyle/>
          <a:p>
            <a:pPr algn="ctr" eaLnBrk="1" hangingPunct="1"/>
            <a:r>
              <a:rPr lang="en-US" sz="4000" b="1" dirty="0">
                <a:latin typeface="+mn-lt"/>
              </a:rPr>
              <a:t>Age and Service Requirements for </a:t>
            </a:r>
            <a:br>
              <a:rPr lang="en-US" sz="4000" b="1" dirty="0">
                <a:latin typeface="+mn-lt"/>
              </a:rPr>
            </a:br>
            <a:r>
              <a:rPr lang="en-US" sz="4000" b="1" dirty="0">
                <a:latin typeface="+mn-lt"/>
              </a:rPr>
              <a:t>Regular Retirement</a:t>
            </a:r>
          </a:p>
        </p:txBody>
      </p:sp>
      <p:sp>
        <p:nvSpPr>
          <p:cNvPr id="29" name="Slide Number Placeholder 28"/>
          <p:cNvSpPr>
            <a:spLocks noGrp="1"/>
          </p:cNvSpPr>
          <p:nvPr>
            <p:ph type="sldNum" sz="quarter" idx="12"/>
          </p:nvPr>
        </p:nvSpPr>
        <p:spPr/>
        <p:txBody>
          <a:bodyPr/>
          <a:lstStyle/>
          <a:p>
            <a:pPr>
              <a:defRPr/>
            </a:pPr>
            <a:fld id="{CBDD7928-7170-4C79-AD39-76FA5D59B8C9}" type="slidenum">
              <a:rPr lang="en-US" smtClean="0"/>
              <a:pPr>
                <a:defRPr/>
              </a:pPr>
              <a:t>7</a:t>
            </a:fld>
            <a:endParaRPr lang="en-US" dirty="0"/>
          </a:p>
        </p:txBody>
      </p:sp>
      <p:sp>
        <p:nvSpPr>
          <p:cNvPr id="14339" name="Text Box 3"/>
          <p:cNvSpPr txBox="1">
            <a:spLocks noChangeArrowheads="1"/>
          </p:cNvSpPr>
          <p:nvPr/>
        </p:nvSpPr>
        <p:spPr bwMode="auto">
          <a:xfrm>
            <a:off x="4570200" y="2566839"/>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t>Age</a:t>
            </a:r>
          </a:p>
        </p:txBody>
      </p:sp>
      <p:sp>
        <p:nvSpPr>
          <p:cNvPr id="14340" name="Text Box 4"/>
          <p:cNvSpPr txBox="1">
            <a:spLocks noChangeArrowheads="1"/>
          </p:cNvSpPr>
          <p:nvPr/>
        </p:nvSpPr>
        <p:spPr bwMode="auto">
          <a:xfrm>
            <a:off x="6822608" y="2542256"/>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t>Service</a:t>
            </a:r>
          </a:p>
        </p:txBody>
      </p:sp>
      <p:sp>
        <p:nvSpPr>
          <p:cNvPr id="14341" name="Text Box 5"/>
          <p:cNvSpPr txBox="1">
            <a:spLocks noChangeArrowheads="1"/>
          </p:cNvSpPr>
          <p:nvPr/>
        </p:nvSpPr>
        <p:spPr bwMode="auto">
          <a:xfrm>
            <a:off x="4659096" y="3461292"/>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MRA</a:t>
            </a:r>
          </a:p>
        </p:txBody>
      </p:sp>
      <p:sp>
        <p:nvSpPr>
          <p:cNvPr id="14342" name="Text Box 6"/>
          <p:cNvSpPr txBox="1">
            <a:spLocks noChangeArrowheads="1"/>
          </p:cNvSpPr>
          <p:nvPr/>
        </p:nvSpPr>
        <p:spPr bwMode="auto">
          <a:xfrm>
            <a:off x="6822608" y="3461719"/>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30 years</a:t>
            </a:r>
          </a:p>
        </p:txBody>
      </p:sp>
      <p:sp>
        <p:nvSpPr>
          <p:cNvPr id="14343" name="Text Box 7"/>
          <p:cNvSpPr txBox="1">
            <a:spLocks noChangeArrowheads="1"/>
          </p:cNvSpPr>
          <p:nvPr/>
        </p:nvSpPr>
        <p:spPr bwMode="auto">
          <a:xfrm>
            <a:off x="4646395" y="4167130"/>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60</a:t>
            </a:r>
          </a:p>
        </p:txBody>
      </p:sp>
      <p:sp>
        <p:nvSpPr>
          <p:cNvPr id="14344" name="Text Box 8"/>
          <p:cNvSpPr txBox="1">
            <a:spLocks noChangeArrowheads="1"/>
          </p:cNvSpPr>
          <p:nvPr/>
        </p:nvSpPr>
        <p:spPr bwMode="auto">
          <a:xfrm>
            <a:off x="6779995" y="4141284"/>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20 years</a:t>
            </a:r>
          </a:p>
        </p:txBody>
      </p:sp>
      <p:sp>
        <p:nvSpPr>
          <p:cNvPr id="14345" name="Text Box 9"/>
          <p:cNvSpPr txBox="1">
            <a:spLocks noChangeArrowheads="1"/>
          </p:cNvSpPr>
          <p:nvPr/>
        </p:nvSpPr>
        <p:spPr bwMode="auto">
          <a:xfrm>
            <a:off x="4659096" y="4895896"/>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62</a:t>
            </a:r>
          </a:p>
        </p:txBody>
      </p:sp>
      <p:sp>
        <p:nvSpPr>
          <p:cNvPr id="14346" name="Text Box 10"/>
          <p:cNvSpPr txBox="1">
            <a:spLocks noChangeArrowheads="1"/>
          </p:cNvSpPr>
          <p:nvPr/>
        </p:nvSpPr>
        <p:spPr bwMode="auto">
          <a:xfrm>
            <a:off x="6769105" y="4838331"/>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5 years</a:t>
            </a:r>
          </a:p>
        </p:txBody>
      </p:sp>
      <p:sp>
        <p:nvSpPr>
          <p:cNvPr id="14347" name="Text Box 11"/>
          <p:cNvSpPr txBox="1">
            <a:spLocks noChangeArrowheads="1"/>
          </p:cNvSpPr>
          <p:nvPr/>
        </p:nvSpPr>
        <p:spPr bwMode="auto">
          <a:xfrm>
            <a:off x="4711705" y="5597341"/>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MRA</a:t>
            </a:r>
          </a:p>
        </p:txBody>
      </p:sp>
      <p:sp>
        <p:nvSpPr>
          <p:cNvPr id="14348" name="Text Box 12"/>
          <p:cNvSpPr txBox="1">
            <a:spLocks noChangeArrowheads="1"/>
          </p:cNvSpPr>
          <p:nvPr/>
        </p:nvSpPr>
        <p:spPr bwMode="auto">
          <a:xfrm>
            <a:off x="6795412" y="5528195"/>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10 years*</a:t>
            </a:r>
          </a:p>
        </p:txBody>
      </p:sp>
      <p:sp>
        <p:nvSpPr>
          <p:cNvPr id="14349" name="Line 21"/>
          <p:cNvSpPr>
            <a:spLocks noChangeShapeType="1"/>
          </p:cNvSpPr>
          <p:nvPr/>
        </p:nvSpPr>
        <p:spPr bwMode="auto">
          <a:xfrm>
            <a:off x="4673607" y="1944916"/>
            <a:ext cx="0" cy="3672115"/>
          </a:xfrm>
          <a:prstGeom prst="line">
            <a:avLst/>
          </a:prstGeom>
          <a:noFill/>
          <a:ln w="76200">
            <a:solidFill>
              <a:srgbClr val="0033CC"/>
            </a:solidFill>
            <a:round/>
            <a:headEnd type="none" w="sm" len="sm"/>
            <a:tailEnd type="none" w="sm" len="sm"/>
          </a:ln>
        </p:spPr>
        <p:txBody>
          <a:bodyPr/>
          <a:lstStyle/>
          <a:p>
            <a:endParaRPr lang="en-US" dirty="0"/>
          </a:p>
        </p:txBody>
      </p:sp>
      <p:grpSp>
        <p:nvGrpSpPr>
          <p:cNvPr id="14350" name="Group 24"/>
          <p:cNvGrpSpPr>
            <a:grpSpLocks/>
          </p:cNvGrpSpPr>
          <p:nvPr/>
        </p:nvGrpSpPr>
        <p:grpSpPr bwMode="auto">
          <a:xfrm>
            <a:off x="162226" y="1972192"/>
            <a:ext cx="3962400" cy="3509963"/>
            <a:chOff x="384" y="946"/>
            <a:chExt cx="2496" cy="2211"/>
          </a:xfrm>
        </p:grpSpPr>
        <p:sp>
          <p:nvSpPr>
            <p:cNvPr id="14353" name="Text Box 13"/>
            <p:cNvSpPr txBox="1">
              <a:spLocks noChangeArrowheads="1"/>
            </p:cNvSpPr>
            <p:nvPr/>
          </p:nvSpPr>
          <p:spPr bwMode="auto">
            <a:xfrm>
              <a:off x="384" y="1346"/>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t>Age</a:t>
              </a:r>
            </a:p>
          </p:txBody>
        </p:sp>
        <p:sp>
          <p:nvSpPr>
            <p:cNvPr id="14354" name="Text Box 14"/>
            <p:cNvSpPr txBox="1">
              <a:spLocks noChangeArrowheads="1"/>
            </p:cNvSpPr>
            <p:nvPr/>
          </p:nvSpPr>
          <p:spPr bwMode="auto">
            <a:xfrm>
              <a:off x="1776" y="1337"/>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t>Service</a:t>
              </a:r>
            </a:p>
          </p:txBody>
        </p:sp>
        <p:sp>
          <p:nvSpPr>
            <p:cNvPr id="14355" name="Text Box 15"/>
            <p:cNvSpPr txBox="1">
              <a:spLocks noChangeArrowheads="1"/>
            </p:cNvSpPr>
            <p:nvPr/>
          </p:nvSpPr>
          <p:spPr bwMode="auto">
            <a:xfrm>
              <a:off x="384" y="182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55</a:t>
              </a:r>
            </a:p>
          </p:txBody>
        </p:sp>
        <p:sp>
          <p:nvSpPr>
            <p:cNvPr id="14356" name="Text Box 16"/>
            <p:cNvSpPr txBox="1">
              <a:spLocks noChangeArrowheads="1"/>
            </p:cNvSpPr>
            <p:nvPr/>
          </p:nvSpPr>
          <p:spPr bwMode="auto">
            <a:xfrm>
              <a:off x="1728" y="184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30 years</a:t>
              </a:r>
            </a:p>
          </p:txBody>
        </p:sp>
        <p:sp>
          <p:nvSpPr>
            <p:cNvPr id="14357" name="Text Box 17"/>
            <p:cNvSpPr txBox="1">
              <a:spLocks noChangeArrowheads="1"/>
            </p:cNvSpPr>
            <p:nvPr/>
          </p:nvSpPr>
          <p:spPr bwMode="auto">
            <a:xfrm>
              <a:off x="384" y="230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60</a:t>
              </a:r>
            </a:p>
          </p:txBody>
        </p:sp>
        <p:sp>
          <p:nvSpPr>
            <p:cNvPr id="14358" name="Text Box 18"/>
            <p:cNvSpPr txBox="1">
              <a:spLocks noChangeArrowheads="1"/>
            </p:cNvSpPr>
            <p:nvPr/>
          </p:nvSpPr>
          <p:spPr bwMode="auto">
            <a:xfrm>
              <a:off x="1728" y="232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20 years</a:t>
              </a:r>
            </a:p>
          </p:txBody>
        </p:sp>
        <p:sp>
          <p:nvSpPr>
            <p:cNvPr id="14359" name="Text Box 19"/>
            <p:cNvSpPr txBox="1">
              <a:spLocks noChangeArrowheads="1"/>
            </p:cNvSpPr>
            <p:nvPr/>
          </p:nvSpPr>
          <p:spPr bwMode="auto">
            <a:xfrm>
              <a:off x="384" y="278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62</a:t>
              </a:r>
            </a:p>
          </p:txBody>
        </p:sp>
        <p:sp>
          <p:nvSpPr>
            <p:cNvPr id="14360" name="Text Box 20"/>
            <p:cNvSpPr txBox="1">
              <a:spLocks noChangeArrowheads="1"/>
            </p:cNvSpPr>
            <p:nvPr/>
          </p:nvSpPr>
          <p:spPr bwMode="auto">
            <a:xfrm>
              <a:off x="1728" y="278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5 years</a:t>
              </a:r>
            </a:p>
          </p:txBody>
        </p:sp>
        <p:sp>
          <p:nvSpPr>
            <p:cNvPr id="14361" name="Text Box 22"/>
            <p:cNvSpPr txBox="1">
              <a:spLocks noChangeArrowheads="1"/>
            </p:cNvSpPr>
            <p:nvPr/>
          </p:nvSpPr>
          <p:spPr bwMode="auto">
            <a:xfrm>
              <a:off x="1132" y="946"/>
              <a:ext cx="835" cy="368"/>
            </a:xfrm>
            <a:prstGeom prst="rect">
              <a:avLst/>
            </a:prstGeom>
            <a:noFill/>
            <a:ln w="12700">
              <a:noFill/>
              <a:miter lim="800000"/>
              <a:headEnd type="none" w="sm" len="sm"/>
              <a:tailEnd type="none" w="sm" len="sm"/>
            </a:ln>
          </p:spPr>
          <p:txBody>
            <a:bodyPr wrap="none">
              <a:spAutoFit/>
            </a:bodyPr>
            <a:lstStyle/>
            <a:p>
              <a:pPr algn="ctr" eaLnBrk="0" hangingPunct="0"/>
              <a:r>
                <a:rPr lang="en-US" sz="3200" b="1" dirty="0"/>
                <a:t>CSRS</a:t>
              </a:r>
            </a:p>
          </p:txBody>
        </p:sp>
      </p:grpSp>
      <p:sp>
        <p:nvSpPr>
          <p:cNvPr id="14351" name="Text Box 23"/>
          <p:cNvSpPr txBox="1">
            <a:spLocks noChangeArrowheads="1"/>
          </p:cNvSpPr>
          <p:nvPr/>
        </p:nvSpPr>
        <p:spPr bwMode="auto">
          <a:xfrm>
            <a:off x="4684495" y="1929519"/>
            <a:ext cx="40386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FERS</a:t>
            </a:r>
          </a:p>
        </p:txBody>
      </p:sp>
      <p:sp>
        <p:nvSpPr>
          <p:cNvPr id="26" name="Text Box 12"/>
          <p:cNvSpPr txBox="1">
            <a:spLocks noChangeArrowheads="1"/>
          </p:cNvSpPr>
          <p:nvPr/>
        </p:nvSpPr>
        <p:spPr bwMode="auto">
          <a:xfrm>
            <a:off x="5687796" y="6233606"/>
            <a:ext cx="2981452" cy="430887"/>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2200" dirty="0"/>
              <a:t>(*</a:t>
            </a:r>
            <a:r>
              <a:rPr lang="en-US" sz="2200" u="sng" dirty="0"/>
              <a:t>reduced benefits</a:t>
            </a:r>
            <a:r>
              <a:rPr lang="en-US" sz="2200" dirty="0"/>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0"/>
            <a:ext cx="6858000" cy="2387600"/>
          </a:xfrm>
        </p:spPr>
        <p:txBody>
          <a:bodyPr>
            <a:normAutofit/>
          </a:bodyPr>
          <a:lstStyle/>
          <a:p>
            <a:r>
              <a:rPr lang="en-US" sz="5400" b="1" dirty="0">
                <a:latin typeface="+mn-lt"/>
              </a:rPr>
              <a:t>Post-Retirement </a:t>
            </a:r>
            <a:br>
              <a:rPr lang="en-US" sz="5400" b="1" dirty="0">
                <a:latin typeface="+mn-lt"/>
              </a:rPr>
            </a:br>
            <a:r>
              <a:rPr lang="en-US" sz="5400" b="1" dirty="0">
                <a:latin typeface="+mn-lt"/>
              </a:rPr>
              <a:t>FEGLI</a:t>
            </a:r>
          </a:p>
        </p:txBody>
      </p:sp>
      <p:sp>
        <p:nvSpPr>
          <p:cNvPr id="3" name="Subtitle 2"/>
          <p:cNvSpPr>
            <a:spLocks noGrp="1"/>
          </p:cNvSpPr>
          <p:nvPr>
            <p:ph type="subTitle" idx="1"/>
          </p:nvPr>
        </p:nvSpPr>
        <p:spPr>
          <a:xfrm>
            <a:off x="1143000" y="2720589"/>
            <a:ext cx="7028935" cy="1655762"/>
          </a:xfrm>
        </p:spPr>
        <p:txBody>
          <a:bodyPr>
            <a:normAutofit/>
          </a:bodyPr>
          <a:lstStyle/>
          <a:p>
            <a:r>
              <a:rPr lang="en-US" sz="3200" b="1" dirty="0"/>
              <a:t>Federal Employees Group Life Insurance</a:t>
            </a:r>
          </a:p>
        </p:txBody>
      </p:sp>
      <p:pic>
        <p:nvPicPr>
          <p:cNvPr id="4" name="Picture 3"/>
          <p:cNvPicPr>
            <a:picLocks noChangeAspect="1"/>
          </p:cNvPicPr>
          <p:nvPr/>
        </p:nvPicPr>
        <p:blipFill>
          <a:blip r:embed="rId2"/>
          <a:stretch>
            <a:fillRect/>
          </a:stretch>
        </p:blipFill>
        <p:spPr>
          <a:xfrm>
            <a:off x="2743199" y="3698264"/>
            <a:ext cx="3259015" cy="2586520"/>
          </a:xfrm>
          <a:prstGeom prst="rect">
            <a:avLst/>
          </a:prstGeom>
        </p:spPr>
      </p:pic>
    </p:spTree>
    <p:extLst>
      <p:ext uri="{BB962C8B-B14F-4D97-AF65-F5344CB8AC3E}">
        <p14:creationId xmlns:p14="http://schemas.microsoft.com/office/powerpoint/2010/main" val="15633893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182711" y="404726"/>
            <a:ext cx="8593966" cy="6324600"/>
          </a:xfrm>
        </p:spPr>
        <p:txBody>
          <a:bodyPr/>
          <a:lstStyle/>
          <a:p>
            <a:endParaRPr lang="en-US" dirty="0"/>
          </a:p>
          <a:p>
            <a:pPr marL="0" indent="0" algn="ctr">
              <a:buNone/>
            </a:pPr>
            <a:r>
              <a:rPr lang="en-US" sz="5400" b="1" dirty="0"/>
              <a:t>FEGLI Handbook</a:t>
            </a:r>
          </a:p>
          <a:p>
            <a:pPr marL="0" indent="0" algn="ctr">
              <a:buNone/>
            </a:pPr>
            <a:endParaRPr lang="en-US" sz="800" dirty="0"/>
          </a:p>
          <a:p>
            <a:pPr marL="0" indent="0">
              <a:buNone/>
            </a:pPr>
            <a:r>
              <a:rPr lang="en-US" sz="2400" b="1" dirty="0">
                <a:hlinkClick r:id="rId2"/>
              </a:rPr>
              <a:t>https://www.opm.gov/healthcare-insurance/life-insurance/reference-materials/handbook.pdf</a:t>
            </a:r>
            <a:endParaRPr lang="en-US" sz="2400" b="1" dirty="0"/>
          </a:p>
          <a:p>
            <a:pPr marL="0" indent="0">
              <a:buNone/>
            </a:pPr>
            <a:endParaRPr lang="en-US" sz="2400" dirty="0"/>
          </a:p>
          <a:p>
            <a:pPr marL="0" indent="0">
              <a:buNone/>
            </a:pPr>
            <a:r>
              <a:rPr lang="en-US" sz="2400" b="1" dirty="0"/>
              <a:t>FEGLI is term life insurance. It does not build any cash value. There are no regularly scheduled open seasons to elect or increase FEGLI coverage. OPM schedules open seasons intermittently and rarely. </a:t>
            </a:r>
          </a:p>
          <a:p>
            <a:pPr marL="0" indent="0">
              <a:buNone/>
            </a:pPr>
            <a:endParaRPr lang="en-US" sz="900" b="1" dirty="0"/>
          </a:p>
          <a:p>
            <a:pPr marL="0" indent="0">
              <a:buNone/>
            </a:pPr>
            <a:r>
              <a:rPr lang="en-US" sz="2400" b="1" dirty="0"/>
              <a:t>OPM last scheduled an open season  for September 1, 2016 through September 30, 2016.</a:t>
            </a:r>
          </a:p>
        </p:txBody>
      </p:sp>
      <p:pic>
        <p:nvPicPr>
          <p:cNvPr id="2" name="Picture 1"/>
          <p:cNvPicPr>
            <a:picLocks noChangeAspect="1"/>
          </p:cNvPicPr>
          <p:nvPr/>
        </p:nvPicPr>
        <p:blipFill rotWithShape="1">
          <a:blip r:embed="rId3"/>
          <a:srcRect l="7122" r="72233" b="15213"/>
          <a:stretch/>
        </p:blipFill>
        <p:spPr>
          <a:xfrm>
            <a:off x="8034216" y="4593621"/>
            <a:ext cx="1055076" cy="2264379"/>
          </a:xfrm>
          <a:prstGeom prst="rect">
            <a:avLst/>
          </a:prstGeom>
        </p:spPr>
      </p:pic>
    </p:spTree>
    <p:extLst>
      <p:ext uri="{BB962C8B-B14F-4D97-AF65-F5344CB8AC3E}">
        <p14:creationId xmlns:p14="http://schemas.microsoft.com/office/powerpoint/2010/main" val="2300203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122285" y="1959673"/>
            <a:ext cx="8922861" cy="4820067"/>
          </a:xfrm>
        </p:spPr>
        <p:txBody>
          <a:bodyPr>
            <a:normAutofit fontScale="92500" lnSpcReduction="10000"/>
          </a:bodyPr>
          <a:lstStyle/>
          <a:p>
            <a:endParaRPr lang="en-US" sz="1800" b="1" dirty="0"/>
          </a:p>
          <a:p>
            <a:endParaRPr lang="en-US" sz="1800" b="1" dirty="0"/>
          </a:p>
          <a:p>
            <a:r>
              <a:rPr lang="en-US" sz="2800" b="1" dirty="0"/>
              <a:t>In order to carry any FEGLI coverage into retirement, you must have been covered for the five years prior to retirement.</a:t>
            </a:r>
          </a:p>
          <a:p>
            <a:endParaRPr lang="en-US" sz="2800" b="1" dirty="0"/>
          </a:p>
          <a:p>
            <a:r>
              <a:rPr lang="en-US" sz="2800" b="1" dirty="0"/>
              <a:t>Annuitants can reduce or cancel FEGLI coverage at any time.</a:t>
            </a:r>
          </a:p>
          <a:p>
            <a:endParaRPr lang="en-US" sz="2800" b="1" dirty="0"/>
          </a:p>
          <a:p>
            <a:r>
              <a:rPr lang="en-US" sz="2800" b="1" dirty="0"/>
              <a:t>If annuitant elects to reduce or cancel any part of FEGLI coverage, the election is irrevocable.</a:t>
            </a:r>
          </a:p>
          <a:p>
            <a:endParaRPr lang="en-US" sz="2800" b="1" dirty="0"/>
          </a:p>
          <a:p>
            <a:r>
              <a:rPr lang="en-US" sz="2800" b="1" dirty="0"/>
              <a:t>Annuitants cannot increase coverage, even during open season.</a:t>
            </a:r>
          </a:p>
        </p:txBody>
      </p:sp>
      <p:pic>
        <p:nvPicPr>
          <p:cNvPr id="2" name="Picture 1"/>
          <p:cNvPicPr>
            <a:picLocks noChangeAspect="1"/>
          </p:cNvPicPr>
          <p:nvPr/>
        </p:nvPicPr>
        <p:blipFill>
          <a:blip r:embed="rId2"/>
          <a:stretch>
            <a:fillRect/>
          </a:stretch>
        </p:blipFill>
        <p:spPr>
          <a:xfrm>
            <a:off x="2133600" y="0"/>
            <a:ext cx="4268932" cy="2270708"/>
          </a:xfrm>
          <a:prstGeom prst="rect">
            <a:avLst/>
          </a:prstGeom>
        </p:spPr>
      </p:pic>
    </p:spTree>
    <p:extLst>
      <p:ext uri="{BB962C8B-B14F-4D97-AF65-F5344CB8AC3E}">
        <p14:creationId xmlns:p14="http://schemas.microsoft.com/office/powerpoint/2010/main" val="1087316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73367" y="1704973"/>
            <a:ext cx="7383463" cy="4822825"/>
          </a:xfrm>
        </p:spPr>
        <p:txBody>
          <a:bodyPr/>
          <a:lstStyle/>
          <a:p>
            <a:pPr marL="0" indent="0">
              <a:buNone/>
              <a:defRPr/>
            </a:pPr>
            <a:endParaRPr lang="en-US" sz="2800" dirty="0"/>
          </a:p>
          <a:p>
            <a:pPr marL="0" indent="0">
              <a:buNone/>
              <a:defRPr/>
            </a:pPr>
            <a:endParaRPr lang="en-US" sz="2800" dirty="0"/>
          </a:p>
          <a:p>
            <a:pPr marL="0" indent="0">
              <a:buNone/>
              <a:defRPr/>
            </a:pPr>
            <a:endParaRPr lang="en-US" sz="2800" dirty="0"/>
          </a:p>
          <a:p>
            <a:pPr marL="0" indent="0">
              <a:buFontTx/>
              <a:buNone/>
              <a:defRPr/>
            </a:pPr>
            <a:endParaRPr lang="en-US" sz="2800" dirty="0"/>
          </a:p>
          <a:p>
            <a:pPr marL="0" indent="0">
              <a:buFontTx/>
              <a:buNone/>
              <a:defRPr/>
            </a:pPr>
            <a:endParaRPr lang="en-US" sz="2800"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73</a:t>
            </a:fld>
            <a:endParaRPr lang="en-US" dirty="0"/>
          </a:p>
        </p:txBody>
      </p:sp>
      <p:sp>
        <p:nvSpPr>
          <p:cNvPr id="2" name="Rectangle 1"/>
          <p:cNvSpPr/>
          <p:nvPr/>
        </p:nvSpPr>
        <p:spPr>
          <a:xfrm>
            <a:off x="128123" y="1875343"/>
            <a:ext cx="8478533" cy="4401205"/>
          </a:xfrm>
          <a:prstGeom prst="rect">
            <a:avLst/>
          </a:prstGeom>
        </p:spPr>
        <p:txBody>
          <a:bodyPr wrap="square">
            <a:spAutoFit/>
          </a:bodyPr>
          <a:lstStyle/>
          <a:p>
            <a:r>
              <a:rPr lang="en-US" sz="2800" b="1" dirty="0">
                <a:solidFill>
                  <a:schemeClr val="accent1">
                    <a:lumMod val="50000"/>
                  </a:schemeClr>
                </a:solidFill>
                <a:latin typeface="+mn-lt"/>
              </a:rPr>
              <a:t>Basic - Final salary rounded up to nearest 1,000 plus $2,000</a:t>
            </a:r>
          </a:p>
          <a:p>
            <a:endParaRPr lang="en-US" sz="2800" b="1" dirty="0">
              <a:solidFill>
                <a:schemeClr val="accent1">
                  <a:lumMod val="50000"/>
                </a:schemeClr>
              </a:solidFill>
              <a:latin typeface="+mn-lt"/>
            </a:endParaRPr>
          </a:p>
          <a:p>
            <a:r>
              <a:rPr lang="en-US" sz="2800" b="1" dirty="0">
                <a:solidFill>
                  <a:schemeClr val="accent1">
                    <a:lumMod val="50000"/>
                  </a:schemeClr>
                </a:solidFill>
                <a:latin typeface="+mn-lt"/>
              </a:rPr>
              <a:t>Option A - Straight $10,000</a:t>
            </a:r>
          </a:p>
          <a:p>
            <a:endParaRPr lang="en-US" sz="2800" b="1" dirty="0">
              <a:solidFill>
                <a:schemeClr val="accent1">
                  <a:lumMod val="50000"/>
                </a:schemeClr>
              </a:solidFill>
              <a:latin typeface="+mn-lt"/>
            </a:endParaRPr>
          </a:p>
          <a:p>
            <a:r>
              <a:rPr lang="en-US" sz="2800" b="1" dirty="0">
                <a:solidFill>
                  <a:schemeClr val="accent1">
                    <a:lumMod val="50000"/>
                  </a:schemeClr>
                </a:solidFill>
                <a:latin typeface="+mn-lt"/>
              </a:rPr>
              <a:t>Option B - Final salary rounded up to nearest 1,000 times up to 5 multiples</a:t>
            </a:r>
          </a:p>
          <a:p>
            <a:endParaRPr lang="en-US" sz="2800" b="1" dirty="0">
              <a:solidFill>
                <a:schemeClr val="accent1">
                  <a:lumMod val="50000"/>
                </a:schemeClr>
              </a:solidFill>
              <a:latin typeface="+mn-lt"/>
            </a:endParaRPr>
          </a:p>
          <a:p>
            <a:r>
              <a:rPr lang="en-US" sz="2800" b="1" dirty="0">
                <a:solidFill>
                  <a:schemeClr val="accent1">
                    <a:lumMod val="50000"/>
                  </a:schemeClr>
                </a:solidFill>
                <a:latin typeface="+mn-lt"/>
              </a:rPr>
              <a:t>Option C - Family: $5,000 spouse and $2,500 eligible children times up to 5 multiples  </a:t>
            </a:r>
          </a:p>
        </p:txBody>
      </p:sp>
      <p:pic>
        <p:nvPicPr>
          <p:cNvPr id="3" name="Picture 2"/>
          <p:cNvPicPr>
            <a:picLocks noChangeAspect="1"/>
          </p:cNvPicPr>
          <p:nvPr/>
        </p:nvPicPr>
        <p:blipFill>
          <a:blip r:embed="rId3"/>
          <a:stretch>
            <a:fillRect/>
          </a:stretch>
        </p:blipFill>
        <p:spPr>
          <a:xfrm>
            <a:off x="2809104" y="142960"/>
            <a:ext cx="2740582" cy="1457756"/>
          </a:xfrm>
          <a:prstGeom prst="rect">
            <a:avLst/>
          </a:prstGeom>
        </p:spPr>
      </p:pic>
    </p:spTree>
    <p:extLst>
      <p:ext uri="{BB962C8B-B14F-4D97-AF65-F5344CB8AC3E}">
        <p14:creationId xmlns:p14="http://schemas.microsoft.com/office/powerpoint/2010/main" val="2505160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73367" y="1704973"/>
            <a:ext cx="7383463" cy="4822825"/>
          </a:xfrm>
        </p:spPr>
        <p:txBody>
          <a:bodyPr/>
          <a:lstStyle/>
          <a:p>
            <a:pPr marL="0" indent="0">
              <a:buNone/>
              <a:defRPr/>
            </a:pPr>
            <a:endParaRPr lang="en-US" sz="2800" dirty="0"/>
          </a:p>
          <a:p>
            <a:pPr marL="0" indent="0">
              <a:buNone/>
              <a:defRPr/>
            </a:pPr>
            <a:endParaRPr lang="en-US" sz="2800" dirty="0"/>
          </a:p>
          <a:p>
            <a:pPr marL="0" indent="0">
              <a:buNone/>
              <a:defRPr/>
            </a:pPr>
            <a:endParaRPr lang="en-US" sz="2800" dirty="0"/>
          </a:p>
          <a:p>
            <a:pPr marL="0" indent="0">
              <a:buFontTx/>
              <a:buNone/>
              <a:defRPr/>
            </a:pPr>
            <a:endParaRPr lang="en-US" sz="2800" dirty="0"/>
          </a:p>
          <a:p>
            <a:pPr marL="0" indent="0">
              <a:buFontTx/>
              <a:buNone/>
              <a:defRPr/>
            </a:pPr>
            <a:endParaRPr lang="en-US" sz="2800"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74</a:t>
            </a:fld>
            <a:endParaRPr lang="en-US" dirty="0"/>
          </a:p>
        </p:txBody>
      </p:sp>
      <p:sp>
        <p:nvSpPr>
          <p:cNvPr id="3" name="Rectangle 2"/>
          <p:cNvSpPr/>
          <p:nvPr/>
        </p:nvSpPr>
        <p:spPr>
          <a:xfrm>
            <a:off x="169817" y="541740"/>
            <a:ext cx="8974183" cy="6063198"/>
          </a:xfrm>
          <a:prstGeom prst="rect">
            <a:avLst/>
          </a:prstGeom>
        </p:spPr>
        <p:txBody>
          <a:bodyPr wrap="square">
            <a:spAutoFit/>
          </a:bodyPr>
          <a:lstStyle/>
          <a:p>
            <a:pPr algn="ctr"/>
            <a:r>
              <a:rPr lang="en-US" sz="3600" b="1" dirty="0">
                <a:solidFill>
                  <a:schemeClr val="accent1">
                    <a:lumMod val="50000"/>
                  </a:schemeClr>
                </a:solidFill>
                <a:latin typeface="+mn-lt"/>
              </a:rPr>
              <a:t>Basic – Final salary rounded up to nearest 1,000 plus $2000</a:t>
            </a:r>
          </a:p>
          <a:p>
            <a:endParaRPr lang="en-US" dirty="0">
              <a:solidFill>
                <a:schemeClr val="accent1">
                  <a:lumMod val="50000"/>
                </a:schemeClr>
              </a:solidFill>
              <a:latin typeface="+mn-lt"/>
            </a:endParaRPr>
          </a:p>
          <a:p>
            <a:r>
              <a:rPr lang="en-US" sz="2800" b="1" dirty="0">
                <a:solidFill>
                  <a:schemeClr val="accent1">
                    <a:lumMod val="50000"/>
                  </a:schemeClr>
                </a:solidFill>
                <a:latin typeface="+mn-lt"/>
              </a:rPr>
              <a:t>Three choices at retirement:</a:t>
            </a:r>
          </a:p>
          <a:p>
            <a:endParaRPr lang="en-US" sz="1000" b="1" dirty="0">
              <a:solidFill>
                <a:schemeClr val="accent1">
                  <a:lumMod val="50000"/>
                </a:schemeClr>
              </a:solidFill>
              <a:latin typeface="+mn-lt"/>
            </a:endParaRPr>
          </a:p>
          <a:p>
            <a:pPr marL="457200" indent="-457200">
              <a:buFont typeface="Arial" panose="020B0604020202020204" pitchFamily="34" charset="0"/>
              <a:buChar char="•"/>
            </a:pPr>
            <a:r>
              <a:rPr lang="en-US" sz="2400" b="1" dirty="0">
                <a:solidFill>
                  <a:schemeClr val="accent1">
                    <a:lumMod val="50000"/>
                  </a:schemeClr>
                </a:solidFill>
                <a:latin typeface="+mn-lt"/>
              </a:rPr>
              <a:t>75% Reduction – payout reduces 2% per month starting at age 65 (or at retirement if &gt; 65) until it reaches 25%, then frozen. No additional premiums after age 65</a:t>
            </a:r>
          </a:p>
          <a:p>
            <a:pPr marL="457200" indent="-457200">
              <a:buFont typeface="Arial" panose="020B0604020202020204" pitchFamily="34" charset="0"/>
              <a:buChar char="•"/>
            </a:pPr>
            <a:endParaRPr lang="en-US" sz="1000" b="1" dirty="0">
              <a:solidFill>
                <a:schemeClr val="accent1">
                  <a:lumMod val="50000"/>
                </a:schemeClr>
              </a:solidFill>
              <a:latin typeface="+mn-lt"/>
            </a:endParaRPr>
          </a:p>
          <a:p>
            <a:pPr marL="457200" indent="-457200">
              <a:buFont typeface="Arial" panose="020B0604020202020204" pitchFamily="34" charset="0"/>
              <a:buChar char="•"/>
            </a:pPr>
            <a:r>
              <a:rPr lang="en-US" sz="2400" b="1" dirty="0">
                <a:solidFill>
                  <a:schemeClr val="accent1">
                    <a:lumMod val="50000"/>
                  </a:schemeClr>
                </a:solidFill>
                <a:latin typeface="+mn-lt"/>
              </a:rPr>
              <a:t>50% Reduction – payout reduces 1% per month starting at age 65 (or at retirement if &gt;65) until it reaches 50%, then frozen. Premiums increase with age for life (unless annuitant switches to 75% reduction)</a:t>
            </a:r>
          </a:p>
          <a:p>
            <a:pPr marL="457200" indent="-457200">
              <a:buFont typeface="Arial" panose="020B0604020202020204" pitchFamily="34" charset="0"/>
              <a:buChar char="•"/>
            </a:pPr>
            <a:endParaRPr lang="en-US" sz="1000" b="1" dirty="0">
              <a:solidFill>
                <a:schemeClr val="accent1">
                  <a:lumMod val="50000"/>
                </a:schemeClr>
              </a:solidFill>
              <a:latin typeface="+mn-lt"/>
            </a:endParaRPr>
          </a:p>
          <a:p>
            <a:pPr marL="457200" indent="-457200">
              <a:buFont typeface="Arial" panose="020B0604020202020204" pitchFamily="34" charset="0"/>
              <a:buChar char="•"/>
            </a:pPr>
            <a:r>
              <a:rPr lang="en-US" sz="2400" b="1" dirty="0">
                <a:solidFill>
                  <a:schemeClr val="accent1">
                    <a:lumMod val="50000"/>
                  </a:schemeClr>
                </a:solidFill>
                <a:latin typeface="+mn-lt"/>
              </a:rPr>
              <a:t>No Reduction – payout remains at final salary rounded up to nearest 1,000 plus $2,000. Premiums increase with age for life unless annuitant switches to 75% reduction)</a:t>
            </a:r>
          </a:p>
        </p:txBody>
      </p:sp>
    </p:spTree>
    <p:extLst>
      <p:ext uri="{BB962C8B-B14F-4D97-AF65-F5344CB8AC3E}">
        <p14:creationId xmlns:p14="http://schemas.microsoft.com/office/powerpoint/2010/main" val="2042399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0391" y="1533526"/>
            <a:ext cx="8741666" cy="4822825"/>
          </a:xfrm>
        </p:spPr>
        <p:txBody>
          <a:bodyPr>
            <a:noAutofit/>
          </a:bodyPr>
          <a:lstStyle/>
          <a:p>
            <a:pPr>
              <a:defRPr/>
            </a:pPr>
            <a:r>
              <a:rPr lang="en-US" sz="2800" b="1" dirty="0"/>
              <a:t>The amount of Option A coverage automatically begins reducing at age 65 (or retirement, if later).</a:t>
            </a:r>
          </a:p>
          <a:p>
            <a:pPr>
              <a:defRPr/>
            </a:pPr>
            <a:endParaRPr lang="en-US" sz="2800" b="1" dirty="0"/>
          </a:p>
          <a:p>
            <a:pPr>
              <a:defRPr/>
            </a:pPr>
            <a:r>
              <a:rPr lang="en-US" sz="2800" b="1" dirty="0"/>
              <a:t>There is no election other than whether to keep it. If yes, you pay premiums until age 65.</a:t>
            </a:r>
          </a:p>
          <a:p>
            <a:pPr>
              <a:defRPr/>
            </a:pPr>
            <a:endParaRPr lang="en-US" sz="2800" b="1" dirty="0"/>
          </a:p>
          <a:p>
            <a:pPr>
              <a:defRPr/>
            </a:pPr>
            <a:r>
              <a:rPr lang="en-US" sz="2800" b="1" dirty="0"/>
              <a:t>At age 65 you stop paying premiums. The amount of coverage reduces by 2% ($200) each month until the amount has been reduced by 75%. Only 25% of the original amount ($2,500) is payable as a death benefit once the full reduction has been reached. </a:t>
            </a:r>
          </a:p>
          <a:p>
            <a:pPr>
              <a:defRPr/>
            </a:pPr>
            <a:endParaRPr lang="en-US" sz="2800" b="1" dirty="0"/>
          </a:p>
          <a:p>
            <a:pPr>
              <a:defRPr/>
            </a:pPr>
            <a:endParaRPr lang="en-US" sz="2800" b="1" dirty="0"/>
          </a:p>
        </p:txBody>
      </p:sp>
      <p:sp>
        <p:nvSpPr>
          <p:cNvPr id="2" name="Rectangle 1"/>
          <p:cNvSpPr/>
          <p:nvPr/>
        </p:nvSpPr>
        <p:spPr>
          <a:xfrm>
            <a:off x="90391" y="489082"/>
            <a:ext cx="8412479" cy="769441"/>
          </a:xfrm>
          <a:prstGeom prst="rect">
            <a:avLst/>
          </a:prstGeom>
        </p:spPr>
        <p:txBody>
          <a:bodyPr wrap="square">
            <a:spAutoFit/>
          </a:bodyPr>
          <a:lstStyle/>
          <a:p>
            <a:pPr algn="ctr"/>
            <a:r>
              <a:rPr lang="en-US" sz="4400" b="1" dirty="0">
                <a:solidFill>
                  <a:schemeClr val="accent1">
                    <a:lumMod val="50000"/>
                  </a:schemeClr>
                </a:solidFill>
                <a:latin typeface="+mn-lt"/>
              </a:rPr>
              <a:t>Option A -  Straight $10,000</a:t>
            </a: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75</a:t>
            </a:fld>
            <a:endParaRPr lang="en-US" dirty="0"/>
          </a:p>
        </p:txBody>
      </p:sp>
    </p:spTree>
    <p:extLst>
      <p:ext uri="{BB962C8B-B14F-4D97-AF65-F5344CB8AC3E}">
        <p14:creationId xmlns:p14="http://schemas.microsoft.com/office/powerpoint/2010/main" val="29742489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6607" y="1898651"/>
            <a:ext cx="8946763" cy="4822825"/>
          </a:xfrm>
        </p:spPr>
        <p:txBody>
          <a:bodyPr>
            <a:normAutofit lnSpcReduction="10000"/>
          </a:bodyPr>
          <a:lstStyle/>
          <a:p>
            <a:pPr>
              <a:defRPr/>
            </a:pPr>
            <a:r>
              <a:rPr lang="en-US" sz="2800" b="1" dirty="0"/>
              <a:t>At retirement, elect how many of your multiples you want to continue, and choose “no reduction” or “full reduction” at age 65 (or retire, if later).</a:t>
            </a:r>
          </a:p>
          <a:p>
            <a:pPr>
              <a:defRPr/>
            </a:pPr>
            <a:endParaRPr lang="en-US" sz="2800" b="1" dirty="0"/>
          </a:p>
          <a:p>
            <a:pPr>
              <a:defRPr/>
            </a:pPr>
            <a:r>
              <a:rPr lang="en-US" sz="2800" b="1" dirty="0"/>
              <a:t>If “full reduction” is elected, the value reduces 2% of the original amount each month for 50 months, at which time no benefits are payable. No additional premiums after age 65.  </a:t>
            </a:r>
          </a:p>
          <a:p>
            <a:pPr>
              <a:defRPr/>
            </a:pPr>
            <a:endParaRPr lang="en-US" sz="2800" b="1" dirty="0"/>
          </a:p>
          <a:p>
            <a:pPr>
              <a:defRPr/>
            </a:pPr>
            <a:r>
              <a:rPr lang="en-US" sz="2800" b="1" dirty="0"/>
              <a:t>If “no reduction” is elected, there is no reduction in coverage, but you will continue to pay premiums associated with your age group.</a:t>
            </a:r>
          </a:p>
          <a:p>
            <a:pPr marL="0" indent="0">
              <a:buFontTx/>
              <a:buNone/>
              <a:defRPr/>
            </a:pPr>
            <a:endParaRPr lang="en-US" sz="2800" b="1" dirty="0"/>
          </a:p>
          <a:p>
            <a:pPr marL="0" indent="0">
              <a:buFontTx/>
              <a:buNone/>
              <a:defRPr/>
            </a:pPr>
            <a:endParaRPr lang="en-US" sz="2800"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76</a:t>
            </a:fld>
            <a:endParaRPr lang="en-US" dirty="0"/>
          </a:p>
        </p:txBody>
      </p:sp>
      <p:sp>
        <p:nvSpPr>
          <p:cNvPr id="2" name="Rectangle 1"/>
          <p:cNvSpPr/>
          <p:nvPr/>
        </p:nvSpPr>
        <p:spPr>
          <a:xfrm>
            <a:off x="600891" y="258423"/>
            <a:ext cx="8412479" cy="1323439"/>
          </a:xfrm>
          <a:prstGeom prst="rect">
            <a:avLst/>
          </a:prstGeom>
        </p:spPr>
        <p:txBody>
          <a:bodyPr wrap="square">
            <a:spAutoFit/>
          </a:bodyPr>
          <a:lstStyle/>
          <a:p>
            <a:pPr algn="ctr"/>
            <a:r>
              <a:rPr lang="en-US" sz="4000" b="1" dirty="0">
                <a:solidFill>
                  <a:schemeClr val="accent1">
                    <a:lumMod val="50000"/>
                  </a:schemeClr>
                </a:solidFill>
              </a:rPr>
              <a:t>Option B – Final salary rounded to next 1,000 up to 5 multiples</a:t>
            </a:r>
          </a:p>
        </p:txBody>
      </p:sp>
    </p:spTree>
    <p:extLst>
      <p:ext uri="{BB962C8B-B14F-4D97-AF65-F5344CB8AC3E}">
        <p14:creationId xmlns:p14="http://schemas.microsoft.com/office/powerpoint/2010/main" val="39621297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8282" y="2197415"/>
            <a:ext cx="8774473" cy="4822825"/>
          </a:xfrm>
        </p:spPr>
        <p:txBody>
          <a:bodyPr>
            <a:normAutofit fontScale="92500" lnSpcReduction="10000"/>
          </a:bodyPr>
          <a:lstStyle/>
          <a:p>
            <a:pPr marL="0" indent="0">
              <a:buNone/>
              <a:defRPr/>
            </a:pPr>
            <a:endParaRPr lang="en-US" sz="2800" b="1" dirty="0"/>
          </a:p>
          <a:p>
            <a:pPr>
              <a:defRPr/>
            </a:pPr>
            <a:r>
              <a:rPr lang="en-US" sz="2800" b="1" dirty="0"/>
              <a:t>At retirement, elect how many of your multiples you want to continue, and choose “no reduction” or “full reduction” at age 65 (or retire, if later).</a:t>
            </a:r>
          </a:p>
          <a:p>
            <a:pPr>
              <a:defRPr/>
            </a:pPr>
            <a:endParaRPr lang="en-US" sz="2800" b="1" dirty="0"/>
          </a:p>
          <a:p>
            <a:pPr>
              <a:defRPr/>
            </a:pPr>
            <a:r>
              <a:rPr lang="en-US" sz="2800" b="1" dirty="0"/>
              <a:t>If “full reduction” is elected, the value reduces 2% of the original amount each month for 50 months, at which time no benefits are payable. No additional premiums after age 65.  </a:t>
            </a:r>
          </a:p>
          <a:p>
            <a:pPr>
              <a:defRPr/>
            </a:pPr>
            <a:endParaRPr lang="en-US" sz="2800" b="1" dirty="0"/>
          </a:p>
          <a:p>
            <a:pPr>
              <a:defRPr/>
            </a:pPr>
            <a:r>
              <a:rPr lang="en-US" sz="2800" b="1" dirty="0"/>
              <a:t>If “no reduction” is elected, there is no reduction in coverage, but you will continue to pay premiums appropriate to your age group.</a:t>
            </a:r>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77</a:t>
            </a:fld>
            <a:endParaRPr lang="en-US" dirty="0"/>
          </a:p>
        </p:txBody>
      </p:sp>
      <p:sp>
        <p:nvSpPr>
          <p:cNvPr id="2" name="Rectangle 1"/>
          <p:cNvSpPr/>
          <p:nvPr/>
        </p:nvSpPr>
        <p:spPr>
          <a:xfrm>
            <a:off x="304801" y="258423"/>
            <a:ext cx="8708570" cy="1938992"/>
          </a:xfrm>
          <a:prstGeom prst="rect">
            <a:avLst/>
          </a:prstGeom>
        </p:spPr>
        <p:txBody>
          <a:bodyPr wrap="square">
            <a:spAutoFit/>
          </a:bodyPr>
          <a:lstStyle/>
          <a:p>
            <a:pPr algn="ctr"/>
            <a:r>
              <a:rPr lang="en-US" sz="4000" b="1" dirty="0">
                <a:solidFill>
                  <a:schemeClr val="accent1">
                    <a:lumMod val="50000"/>
                  </a:schemeClr>
                </a:solidFill>
                <a:latin typeface="+mn-lt"/>
              </a:rPr>
              <a:t>Option C – Family: $5,000 spouse and $2,500 eligible children times up to 5 multiples</a:t>
            </a:r>
          </a:p>
        </p:txBody>
      </p:sp>
    </p:spTree>
    <p:extLst>
      <p:ext uri="{BB962C8B-B14F-4D97-AF65-F5344CB8AC3E}">
        <p14:creationId xmlns:p14="http://schemas.microsoft.com/office/powerpoint/2010/main" val="36235219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533400"/>
            <a:ext cx="8929815" cy="6324600"/>
          </a:xfrm>
        </p:spPr>
        <p:txBody>
          <a:bodyPr/>
          <a:lstStyle/>
          <a:p>
            <a:pPr marL="0" indent="0" algn="ctr">
              <a:buNone/>
            </a:pPr>
            <a:r>
              <a:rPr lang="en-US" sz="4000" b="1" dirty="0"/>
              <a:t>Monthly cost for continuing Basic FEGLI</a:t>
            </a:r>
          </a:p>
          <a:p>
            <a:pPr marL="0" indent="0" algn="ctr">
              <a:buNone/>
            </a:pPr>
            <a:r>
              <a:rPr lang="en-US" sz="4000" b="1" dirty="0"/>
              <a:t>Per $1000 of coverage</a:t>
            </a:r>
          </a:p>
          <a:p>
            <a:pPr marL="0" indent="0">
              <a:buNone/>
            </a:pPr>
            <a:endParaRPr lang="en-US" sz="700" b="1" dirty="0"/>
          </a:p>
          <a:p>
            <a:pPr marL="0" indent="0">
              <a:buNone/>
            </a:pPr>
            <a:endParaRPr lang="en-US" dirty="0"/>
          </a:p>
          <a:p>
            <a:pPr marL="0" indent="0">
              <a:buNone/>
            </a:pPr>
            <a:r>
              <a:rPr lang="en-US" sz="2600" b="1" u="sng" dirty="0"/>
              <a:t>Age</a:t>
            </a:r>
            <a:r>
              <a:rPr lang="en-US" sz="2600" b="1" dirty="0"/>
              <a:t>		</a:t>
            </a:r>
            <a:r>
              <a:rPr lang="en-US" sz="2600" b="1" u="sng" dirty="0"/>
              <a:t>75% Reduction</a:t>
            </a:r>
            <a:r>
              <a:rPr lang="en-US" sz="2600" b="1" dirty="0"/>
              <a:t>	   </a:t>
            </a:r>
            <a:r>
              <a:rPr lang="en-US" sz="2600" b="1" u="sng" dirty="0"/>
              <a:t>50% Reduction</a:t>
            </a:r>
            <a:r>
              <a:rPr lang="en-US" sz="2600" b="1" dirty="0"/>
              <a:t>	  </a:t>
            </a:r>
            <a:r>
              <a:rPr lang="en-US" sz="2600" b="1" u="sng" dirty="0"/>
              <a:t>No Reduction</a:t>
            </a:r>
            <a:endParaRPr lang="en-US" sz="2600" b="1" dirty="0"/>
          </a:p>
          <a:p>
            <a:pPr marL="0" indent="0">
              <a:buNone/>
            </a:pPr>
            <a:endParaRPr lang="en-US" sz="300" b="1" dirty="0"/>
          </a:p>
          <a:p>
            <a:pPr marL="0" indent="0">
              <a:buNone/>
            </a:pPr>
            <a:r>
              <a:rPr lang="en-US" sz="2600" b="1" dirty="0"/>
              <a:t>Up to 65	  $0.3250 	          	$1.0350	          	$2.4550</a:t>
            </a:r>
          </a:p>
          <a:p>
            <a:pPr marL="0" indent="0">
              <a:buNone/>
            </a:pPr>
            <a:r>
              <a:rPr lang="en-US" sz="2600" b="1" dirty="0"/>
              <a:t>After 65	     Free			$0.71			$2.13</a:t>
            </a:r>
          </a:p>
          <a:p>
            <a:pPr marL="0" indent="0">
              <a:buNone/>
            </a:pPr>
            <a:endParaRPr lang="en-US" sz="2800" b="1" dirty="0"/>
          </a:p>
          <a:p>
            <a:pPr marL="0" indent="0" algn="ctr">
              <a:buNone/>
            </a:pPr>
            <a:endParaRPr lang="en-US" dirty="0"/>
          </a:p>
          <a:p>
            <a:pPr marL="0" indent="0">
              <a:buNone/>
            </a:pP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218" y="4384431"/>
            <a:ext cx="2073377" cy="2557916"/>
          </a:xfrm>
          <a:prstGeom prst="rect">
            <a:avLst/>
          </a:prstGeom>
        </p:spPr>
      </p:pic>
    </p:spTree>
    <p:extLst>
      <p:ext uri="{BB962C8B-B14F-4D97-AF65-F5344CB8AC3E}">
        <p14:creationId xmlns:p14="http://schemas.microsoft.com/office/powerpoint/2010/main" val="17472770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70138" y="740083"/>
            <a:ext cx="8462513" cy="6324600"/>
          </a:xfrm>
        </p:spPr>
        <p:txBody>
          <a:bodyPr/>
          <a:lstStyle/>
          <a:p>
            <a:pPr marL="0" indent="0" algn="ctr">
              <a:buNone/>
            </a:pPr>
            <a:r>
              <a:rPr lang="en-US" sz="4400" b="1" dirty="0"/>
              <a:t>Monthly cost for continuing </a:t>
            </a:r>
          </a:p>
          <a:p>
            <a:pPr marL="0" indent="0" algn="ctr">
              <a:buNone/>
            </a:pPr>
            <a:r>
              <a:rPr lang="en-US" sz="4400" b="1" dirty="0"/>
              <a:t>Option A Standard FEGLI</a:t>
            </a:r>
          </a:p>
          <a:p>
            <a:pPr marL="0" indent="0">
              <a:buNone/>
            </a:pPr>
            <a:endParaRPr lang="en-US" sz="4400" b="1" dirty="0"/>
          </a:p>
          <a:p>
            <a:endParaRPr lang="en-US" dirty="0"/>
          </a:p>
          <a:p>
            <a:pPr marL="0" indent="0">
              <a:buNone/>
            </a:pPr>
            <a:r>
              <a:rPr lang="en-US" sz="1800" b="1" dirty="0"/>
              <a:t>Age:    &lt;35	35 – 39      40 – 44      45 – 49      50 – 54      55- 59      60 – 64     	65+</a:t>
            </a:r>
          </a:p>
          <a:p>
            <a:pPr marL="0" indent="0">
              <a:buNone/>
            </a:pPr>
            <a:endParaRPr lang="en-US" sz="600" b="1" dirty="0"/>
          </a:p>
          <a:p>
            <a:pPr marL="0" indent="0">
              <a:buNone/>
            </a:pPr>
            <a:r>
              <a:rPr lang="en-US" sz="1800" b="1" dirty="0"/>
              <a:t>Rate:  $0.43   	$0.65         $0.87         $1.52         $2.38         $4.33       $13.00	Free</a:t>
            </a:r>
            <a:endParaRPr lang="en-US" sz="1400" b="1" dirty="0"/>
          </a:p>
          <a:p>
            <a:pPr marL="0" indent="0">
              <a:buNone/>
            </a:pPr>
            <a:endParaRPr lang="en-US" dirty="0"/>
          </a:p>
          <a:p>
            <a:pPr marL="0" indent="0" algn="ctr">
              <a:buNone/>
            </a:pPr>
            <a:endParaRPr lang="en-US" dirty="0"/>
          </a:p>
          <a:p>
            <a:pPr marL="0" indent="0">
              <a:buNone/>
            </a:pPr>
            <a:endParaRPr lang="en-US" dirty="0"/>
          </a:p>
        </p:txBody>
      </p:sp>
    </p:spTree>
    <p:extLst>
      <p:ext uri="{BB962C8B-B14F-4D97-AF65-F5344CB8AC3E}">
        <p14:creationId xmlns:p14="http://schemas.microsoft.com/office/powerpoint/2010/main" val="1389464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23"/>
          <p:cNvSpPr txBox="1">
            <a:spLocks noChangeArrowheads="1"/>
          </p:cNvSpPr>
          <p:nvPr/>
        </p:nvSpPr>
        <p:spPr bwMode="auto">
          <a:xfrm>
            <a:off x="65902" y="248850"/>
            <a:ext cx="8863913" cy="1200329"/>
          </a:xfrm>
          <a:prstGeom prst="rect">
            <a:avLst/>
          </a:prstGeom>
          <a:noFill/>
          <a:ln w="9525">
            <a:noFill/>
            <a:miter lim="800000"/>
            <a:headEnd/>
            <a:tailEnd/>
          </a:ln>
        </p:spPr>
        <p:txBody>
          <a:bodyPr wrap="square">
            <a:spAutoFit/>
          </a:bodyPr>
          <a:lstStyle/>
          <a:p>
            <a:pPr algn="ctr" eaLnBrk="0" hangingPunct="0">
              <a:spcBef>
                <a:spcPct val="50000"/>
              </a:spcBef>
            </a:pPr>
            <a:r>
              <a:rPr lang="en-US" sz="3600" b="1" dirty="0">
                <a:solidFill>
                  <a:schemeClr val="tx2"/>
                </a:solidFill>
                <a:latin typeface="+mn-lt"/>
              </a:rPr>
              <a:t>The Minimum Retirement Age*                         is determined as follows:</a:t>
            </a:r>
          </a:p>
        </p:txBody>
      </p:sp>
      <p:sp>
        <p:nvSpPr>
          <p:cNvPr id="26" name="TextBox 25"/>
          <p:cNvSpPr txBox="1"/>
          <p:nvPr/>
        </p:nvSpPr>
        <p:spPr>
          <a:xfrm>
            <a:off x="1481560" y="1365814"/>
            <a:ext cx="7511971" cy="520861"/>
          </a:xfrm>
          <a:prstGeom prst="rect">
            <a:avLst/>
          </a:prstGeom>
          <a:noFill/>
        </p:spPr>
        <p:txBody>
          <a:bodyPr wrap="square" rtlCol="0" anchor="b" anchorCtr="0">
            <a:noAutofit/>
          </a:bodyPr>
          <a:lstStyle/>
          <a:p>
            <a:endParaRPr lang="en-US" dirty="0"/>
          </a:p>
        </p:txBody>
      </p:sp>
      <p:sp>
        <p:nvSpPr>
          <p:cNvPr id="28" name="Text Box 3"/>
          <p:cNvSpPr txBox="1">
            <a:spLocks noChangeArrowheads="1"/>
          </p:cNvSpPr>
          <p:nvPr/>
        </p:nvSpPr>
        <p:spPr bwMode="auto">
          <a:xfrm>
            <a:off x="-121962" y="1483577"/>
            <a:ext cx="3862087" cy="523220"/>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2800" b="1" u="sng" dirty="0">
                <a:solidFill>
                  <a:schemeClr val="tx2"/>
                </a:solidFill>
              </a:rPr>
              <a:t>If you were born</a:t>
            </a:r>
          </a:p>
        </p:txBody>
      </p:sp>
      <p:sp>
        <p:nvSpPr>
          <p:cNvPr id="29" name="Text Box 4"/>
          <p:cNvSpPr txBox="1">
            <a:spLocks noChangeArrowheads="1"/>
          </p:cNvSpPr>
          <p:nvPr/>
        </p:nvSpPr>
        <p:spPr bwMode="auto">
          <a:xfrm>
            <a:off x="3820533" y="1483577"/>
            <a:ext cx="3159853" cy="523220"/>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en-US" sz="2800" b="1" u="sng" dirty="0">
                <a:solidFill>
                  <a:schemeClr val="tx2"/>
                </a:solidFill>
              </a:rPr>
              <a:t>   Your MRA is</a:t>
            </a:r>
          </a:p>
        </p:txBody>
      </p:sp>
      <p:sp>
        <p:nvSpPr>
          <p:cNvPr id="39" name="Text Box 7"/>
          <p:cNvSpPr txBox="1">
            <a:spLocks noChangeArrowheads="1"/>
          </p:cNvSpPr>
          <p:nvPr/>
        </p:nvSpPr>
        <p:spPr bwMode="auto">
          <a:xfrm>
            <a:off x="411892" y="1745187"/>
            <a:ext cx="8581639" cy="5170646"/>
          </a:xfrm>
          <a:prstGeom prst="rect">
            <a:avLst/>
          </a:prstGeom>
          <a:noFill/>
          <a:ln w="12700">
            <a:noFill/>
            <a:miter lim="800000"/>
            <a:headEnd type="none" w="sm" len="sm"/>
            <a:tailEnd type="none" w="sm" len="sm"/>
          </a:ln>
        </p:spPr>
        <p:txBody>
          <a:bodyPr wrap="square">
            <a:spAutoFit/>
          </a:bodyPr>
          <a:lstStyle/>
          <a:p>
            <a:pPr>
              <a:lnSpc>
                <a:spcPct val="150000"/>
              </a:lnSpc>
            </a:pPr>
            <a:endParaRPr lang="en-US" sz="2000" b="1" dirty="0"/>
          </a:p>
          <a:p>
            <a:r>
              <a:rPr lang="en-US" sz="2000" b="1" dirty="0"/>
              <a:t>Before 1948   			55 years </a:t>
            </a:r>
          </a:p>
          <a:p>
            <a:r>
              <a:rPr lang="en-US" sz="2000" b="1" dirty="0"/>
              <a:t>In 1948				55 years, 2 months </a:t>
            </a:r>
          </a:p>
          <a:p>
            <a:r>
              <a:rPr lang="en-US" sz="2000" b="1" dirty="0"/>
              <a:t>In 1949				55 years, 4 months </a:t>
            </a:r>
          </a:p>
          <a:p>
            <a:r>
              <a:rPr lang="en-US" sz="2000" b="1" dirty="0"/>
              <a:t>In 1950				55 years, 6 months</a:t>
            </a:r>
          </a:p>
          <a:p>
            <a:r>
              <a:rPr lang="en-US" sz="2000" b="1" dirty="0"/>
              <a:t>In 1951				55 years, 8 months </a:t>
            </a:r>
          </a:p>
          <a:p>
            <a:r>
              <a:rPr lang="en-US" sz="2000" b="1" dirty="0"/>
              <a:t>In 1952				55 years, 10 months </a:t>
            </a:r>
          </a:p>
          <a:p>
            <a:r>
              <a:rPr lang="en-US" sz="2000" b="1" dirty="0"/>
              <a:t>In 1953 to 1964			56 years </a:t>
            </a:r>
          </a:p>
          <a:p>
            <a:r>
              <a:rPr lang="en-US" sz="2000" b="1" dirty="0"/>
              <a:t>In 1965				56 years, 2 months </a:t>
            </a:r>
          </a:p>
          <a:p>
            <a:r>
              <a:rPr lang="en-US" sz="2000" b="1" dirty="0"/>
              <a:t>In 1966				56 years, 4 months </a:t>
            </a:r>
          </a:p>
          <a:p>
            <a:r>
              <a:rPr lang="en-US" sz="2000" b="1" dirty="0"/>
              <a:t>In 1967				56 years, 6 months </a:t>
            </a:r>
          </a:p>
          <a:p>
            <a:r>
              <a:rPr lang="en-US" sz="2000" b="1" dirty="0"/>
              <a:t>In 1968				56 years, 8 months </a:t>
            </a:r>
          </a:p>
          <a:p>
            <a:r>
              <a:rPr lang="en-US" sz="2000" b="1" dirty="0"/>
              <a:t>In 1969				56 years, 10 months </a:t>
            </a:r>
          </a:p>
          <a:p>
            <a:r>
              <a:rPr lang="en-US" sz="2000" b="1" dirty="0"/>
              <a:t>In 1970 and after		57 years</a:t>
            </a:r>
          </a:p>
          <a:p>
            <a:endParaRPr lang="en-US" sz="2000" b="1" dirty="0"/>
          </a:p>
          <a:p>
            <a:r>
              <a:rPr lang="en-US" sz="2000" b="1" dirty="0"/>
              <a:t>*Applies to FERS only</a:t>
            </a:r>
          </a:p>
        </p:txBody>
      </p:sp>
      <p:sp>
        <p:nvSpPr>
          <p:cNvPr id="10" name="Slide Number Placeholder 9"/>
          <p:cNvSpPr>
            <a:spLocks noGrp="1"/>
          </p:cNvSpPr>
          <p:nvPr>
            <p:ph type="sldNum" sz="quarter" idx="12"/>
          </p:nvPr>
        </p:nvSpPr>
        <p:spPr/>
        <p:txBody>
          <a:bodyPr/>
          <a:lstStyle/>
          <a:p>
            <a:pPr>
              <a:defRPr/>
            </a:pPr>
            <a:fld id="{44815672-316E-4320-B18C-E6EA66C728BD}" type="slidenum">
              <a:rPr lang="en-US" smtClean="0"/>
              <a:pPr>
                <a:defRPr/>
              </a:pPr>
              <a:t>8</a:t>
            </a:fld>
            <a:endParaRPr lang="en-US" dirty="0"/>
          </a:p>
        </p:txBody>
      </p:sp>
      <p:pic>
        <p:nvPicPr>
          <p:cNvPr id="2" name="Picture 1"/>
          <p:cNvPicPr>
            <a:picLocks noChangeAspect="1"/>
          </p:cNvPicPr>
          <p:nvPr/>
        </p:nvPicPr>
        <p:blipFill>
          <a:blip r:embed="rId3"/>
          <a:stretch>
            <a:fillRect/>
          </a:stretch>
        </p:blipFill>
        <p:spPr>
          <a:xfrm>
            <a:off x="7148640" y="3155387"/>
            <a:ext cx="1781175" cy="257175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93297" y="267418"/>
            <a:ext cx="8583283" cy="5874590"/>
          </a:xfrm>
        </p:spPr>
        <p:txBody>
          <a:bodyPr>
            <a:normAutofit/>
          </a:bodyPr>
          <a:lstStyle/>
          <a:p>
            <a:pPr marL="0" indent="0" algn="ctr">
              <a:buNone/>
            </a:pPr>
            <a:r>
              <a:rPr lang="en-US" sz="3800" b="1" dirty="0"/>
              <a:t>Monthly cost for continuing Option B Additional FEGLI</a:t>
            </a:r>
          </a:p>
          <a:p>
            <a:pPr marL="0" indent="0" algn="ctr">
              <a:buNone/>
            </a:pPr>
            <a:r>
              <a:rPr lang="en-US" sz="3800" b="1" dirty="0"/>
              <a:t>Per $1000 of coverage</a:t>
            </a:r>
          </a:p>
          <a:p>
            <a:pPr marL="0" indent="0">
              <a:buNone/>
            </a:pPr>
            <a:endParaRPr lang="en-US" dirty="0"/>
          </a:p>
          <a:p>
            <a:pPr marL="0" indent="0">
              <a:buNone/>
            </a:pPr>
            <a:endParaRPr lang="en-US" dirty="0"/>
          </a:p>
          <a:p>
            <a:pPr marL="0" indent="0">
              <a:buNone/>
            </a:pPr>
            <a:r>
              <a:rPr lang="en-US" sz="2000" b="1" dirty="0"/>
              <a:t>Age       &lt;35          35–39         40–44        45–49        50–54       	 55–59         60–64     </a:t>
            </a:r>
          </a:p>
          <a:p>
            <a:pPr marL="0" indent="0">
              <a:buNone/>
            </a:pPr>
            <a:r>
              <a:rPr lang="en-US" sz="2000" b="1" dirty="0"/>
              <a:t>Rate  	  $0.043    $0.065        $0.087       $0.152       $0.238       $0.433        $0.953   </a:t>
            </a:r>
          </a:p>
          <a:p>
            <a:pPr marL="0" indent="0">
              <a:buNone/>
            </a:pPr>
            <a:r>
              <a:rPr lang="en-US" sz="2000" b="1" dirty="0"/>
              <a:t>  </a:t>
            </a:r>
          </a:p>
          <a:p>
            <a:pPr marL="0" indent="0">
              <a:buNone/>
            </a:pPr>
            <a:r>
              <a:rPr lang="en-US" sz="2000" b="1" dirty="0"/>
              <a:t>If full reduction is elected, the cost is free from age 65 and after.</a:t>
            </a:r>
          </a:p>
          <a:p>
            <a:pPr marL="0" indent="0">
              <a:buNone/>
            </a:pPr>
            <a:endParaRPr lang="en-US" sz="2000" b="1" dirty="0"/>
          </a:p>
          <a:p>
            <a:pPr marL="0" indent="0">
              <a:buNone/>
            </a:pPr>
            <a:r>
              <a:rPr lang="en-US" sz="2000" b="1" dirty="0"/>
              <a:t>If no reduction is elected, the cost continues to increase with age:</a:t>
            </a:r>
          </a:p>
          <a:p>
            <a:pPr marL="0" indent="0">
              <a:buNone/>
            </a:pPr>
            <a:r>
              <a:rPr lang="en-US" sz="2000" b="1" dirty="0"/>
              <a:t>Age	65–69	  	70–74     	75–79    	80 and over</a:t>
            </a:r>
          </a:p>
          <a:p>
            <a:pPr marL="0" indent="0">
              <a:buNone/>
            </a:pPr>
            <a:r>
              <a:rPr lang="en-US" sz="2000" b="1" dirty="0"/>
              <a:t>Rate	 $1.17	  	$2.08	  	 $3.90          	$5.72</a:t>
            </a:r>
          </a:p>
          <a:p>
            <a:pPr marL="0" indent="0">
              <a:buNone/>
            </a:pPr>
            <a:endParaRPr lang="en-US" b="1" dirty="0"/>
          </a:p>
        </p:txBody>
      </p:sp>
    </p:spTree>
    <p:extLst>
      <p:ext uri="{BB962C8B-B14F-4D97-AF65-F5344CB8AC3E}">
        <p14:creationId xmlns:p14="http://schemas.microsoft.com/office/powerpoint/2010/main" val="18268697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79562" y="258793"/>
            <a:ext cx="8540151" cy="6324600"/>
          </a:xfrm>
        </p:spPr>
        <p:txBody>
          <a:bodyPr>
            <a:normAutofit/>
          </a:bodyPr>
          <a:lstStyle/>
          <a:p>
            <a:pPr marL="0" indent="0" algn="ctr">
              <a:buNone/>
            </a:pPr>
            <a:r>
              <a:rPr lang="en-US" sz="3200" b="1" dirty="0"/>
              <a:t>Monthly cost for continuing Option C Family FEGLI</a:t>
            </a:r>
          </a:p>
          <a:p>
            <a:pPr marL="0" indent="0" algn="ctr">
              <a:buNone/>
            </a:pPr>
            <a:r>
              <a:rPr lang="en-US" sz="3200" b="1" dirty="0"/>
              <a:t>Per $1000 of coverage</a:t>
            </a:r>
          </a:p>
          <a:p>
            <a:pPr marL="0" indent="0">
              <a:buNone/>
            </a:pPr>
            <a:endParaRPr lang="en-US" dirty="0"/>
          </a:p>
          <a:p>
            <a:pPr marL="0" indent="0">
              <a:buNone/>
            </a:pPr>
            <a:endParaRPr lang="en-US" dirty="0"/>
          </a:p>
          <a:p>
            <a:pPr marL="0" indent="0">
              <a:buNone/>
            </a:pPr>
            <a:r>
              <a:rPr lang="en-US" sz="2000" b="1" dirty="0"/>
              <a:t>Age     &lt;35         35 – 39       40 – 44       45 – 49       50 – 54       55 – 59       60 – 64 </a:t>
            </a:r>
          </a:p>
          <a:p>
            <a:pPr marL="0" indent="0">
              <a:buNone/>
            </a:pPr>
            <a:r>
              <a:rPr lang="en-US" sz="2000" b="1" dirty="0"/>
              <a:t>Rate    $0.48     $0.59           $0.89           $1.28          $1.99          $3.21          $5.85   </a:t>
            </a:r>
            <a:endParaRPr lang="en-US" sz="1600" b="1" dirty="0"/>
          </a:p>
          <a:p>
            <a:pPr marL="0" indent="0">
              <a:buNone/>
            </a:pPr>
            <a:endParaRPr lang="en-US" sz="2000" b="1" dirty="0"/>
          </a:p>
          <a:p>
            <a:pPr marL="0" indent="0">
              <a:buNone/>
            </a:pPr>
            <a:r>
              <a:rPr lang="en-US" sz="2000" b="1" dirty="0"/>
              <a:t>If full reduction is elected, the cost is free after age 65.</a:t>
            </a:r>
          </a:p>
          <a:p>
            <a:pPr marL="0" indent="0">
              <a:buNone/>
            </a:pPr>
            <a:endParaRPr lang="en-US" sz="2000" b="1" dirty="0"/>
          </a:p>
          <a:p>
            <a:pPr marL="0" indent="0">
              <a:buNone/>
            </a:pPr>
            <a:r>
              <a:rPr lang="en-US" sz="2000" b="1" dirty="0"/>
              <a:t>If no reduction is elected, the cost continues to increase with age:</a:t>
            </a:r>
          </a:p>
          <a:p>
            <a:pPr marL="0" indent="0">
              <a:buNone/>
            </a:pPr>
            <a:r>
              <a:rPr lang="en-US" sz="2000" b="1" dirty="0"/>
              <a:t>Age	  65 – 69	  70 – 74     	75 – 79     	80 and over</a:t>
            </a:r>
          </a:p>
          <a:p>
            <a:pPr marL="0" indent="0">
              <a:buNone/>
            </a:pPr>
            <a:r>
              <a:rPr lang="en-US" sz="2000" b="1" dirty="0"/>
              <a:t>Rate	  $6.80	  $8.30	$11.40       	$15.60</a:t>
            </a:r>
          </a:p>
          <a:p>
            <a:pPr marL="0" indent="0">
              <a:buNone/>
            </a:pPr>
            <a:endParaRPr lang="en-US" dirty="0"/>
          </a:p>
          <a:p>
            <a:pPr marL="0" indent="0" algn="ctr">
              <a:buNone/>
            </a:pPr>
            <a:endParaRPr lang="en-US" dirty="0"/>
          </a:p>
          <a:p>
            <a:pPr marL="0" indent="0">
              <a:buNone/>
            </a:pPr>
            <a:endParaRPr lang="en-US" dirty="0"/>
          </a:p>
        </p:txBody>
      </p:sp>
    </p:spTree>
    <p:extLst>
      <p:ext uri="{BB962C8B-B14F-4D97-AF65-F5344CB8AC3E}">
        <p14:creationId xmlns:p14="http://schemas.microsoft.com/office/powerpoint/2010/main" val="3871542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0616" y="1704973"/>
            <a:ext cx="8863913" cy="4822825"/>
          </a:xfrm>
        </p:spPr>
        <p:txBody>
          <a:bodyPr>
            <a:normAutofit/>
          </a:bodyPr>
          <a:lstStyle/>
          <a:p>
            <a:pPr marL="0" indent="0">
              <a:buNone/>
              <a:defRPr/>
            </a:pPr>
            <a:r>
              <a:rPr lang="en-US" sz="2800" b="1" dirty="0"/>
              <a:t>The Thrift Savings Plan is administered by the Federal Retirement Thrift Investment Board. The Board is required by law to manage the TSP solely in the interest of TSP participants and their beneficiaries.</a:t>
            </a:r>
          </a:p>
          <a:p>
            <a:pPr marL="0" indent="0">
              <a:buNone/>
              <a:defRPr/>
            </a:pPr>
            <a:endParaRPr lang="en-US" sz="2800" b="1" dirty="0"/>
          </a:p>
          <a:p>
            <a:pPr marL="0" indent="0">
              <a:buNone/>
              <a:defRPr/>
            </a:pPr>
            <a:r>
              <a:rPr lang="en-US" sz="2800" b="1" dirty="0"/>
              <a:t>An Employee Thrift Advisory Council (ETAC) provides advice to the Board on investment policies and administration of the TSP. The NALC Chief of Staff to President Rolando, Jim Sauber, serves on the ETAC as vice chairman.</a:t>
            </a:r>
          </a:p>
          <a:p>
            <a:pPr marL="0" indent="0">
              <a:buNone/>
              <a:defRPr/>
            </a:pPr>
            <a:endParaRPr lang="en-US" sz="2000" b="1" dirty="0"/>
          </a:p>
          <a:p>
            <a:pPr marL="0" indent="0">
              <a:buNone/>
              <a:defRPr/>
            </a:pPr>
            <a:endParaRPr lang="en-US" sz="2000" b="1" dirty="0"/>
          </a:p>
          <a:p>
            <a:pPr marL="0" indent="0">
              <a:buNone/>
              <a:defRPr/>
            </a:pPr>
            <a:endParaRPr lang="en-US" sz="2800" b="1" dirty="0"/>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82</a:t>
            </a:fld>
            <a:endParaRPr lang="en-US" dirty="0"/>
          </a:p>
        </p:txBody>
      </p:sp>
      <p:sp>
        <p:nvSpPr>
          <p:cNvPr id="2" name="Rectangle 1"/>
          <p:cNvSpPr/>
          <p:nvPr/>
        </p:nvSpPr>
        <p:spPr>
          <a:xfrm>
            <a:off x="600891" y="258423"/>
            <a:ext cx="8412479" cy="830997"/>
          </a:xfrm>
          <a:prstGeom prst="rect">
            <a:avLst/>
          </a:prstGeom>
        </p:spPr>
        <p:txBody>
          <a:bodyPr wrap="square">
            <a:spAutoFit/>
          </a:bodyPr>
          <a:lstStyle/>
          <a:p>
            <a:pPr algn="ctr"/>
            <a:r>
              <a:rPr lang="en-US" sz="4800" b="1" dirty="0">
                <a:solidFill>
                  <a:schemeClr val="accent1">
                    <a:lumMod val="50000"/>
                  </a:schemeClr>
                </a:solidFill>
                <a:latin typeface="+mn-lt"/>
              </a:rPr>
              <a:t>Thrift Savings Plan</a:t>
            </a:r>
          </a:p>
        </p:txBody>
      </p:sp>
    </p:spTree>
    <p:extLst>
      <p:ext uri="{BB962C8B-B14F-4D97-AF65-F5344CB8AC3E}">
        <p14:creationId xmlns:p14="http://schemas.microsoft.com/office/powerpoint/2010/main" val="2392951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350746"/>
            <a:ext cx="8832138" cy="4822825"/>
          </a:xfrm>
        </p:spPr>
        <p:txBody>
          <a:bodyPr>
            <a:normAutofit/>
          </a:bodyPr>
          <a:lstStyle/>
          <a:p>
            <a:pPr marL="0" indent="0">
              <a:buNone/>
              <a:defRPr/>
            </a:pPr>
            <a:r>
              <a:rPr lang="en-US" sz="2800" b="1" dirty="0"/>
              <a:t>When you retire with a significant TSP balance, a host of financial planners, insurance salesmen, stockbrokers, bankers, hedge-fund operators, and the like are going to be very interested in that balance. They will try and convince you to take your money out of the TSP and invest it with them. </a:t>
            </a:r>
          </a:p>
          <a:p>
            <a:pPr marL="0" indent="0">
              <a:buNone/>
              <a:defRPr/>
            </a:pPr>
            <a:endParaRPr lang="en-US" sz="2800" b="1" dirty="0"/>
          </a:p>
          <a:p>
            <a:pPr marL="0" indent="0">
              <a:buNone/>
              <a:defRPr/>
            </a:pPr>
            <a:r>
              <a:rPr lang="en-US" sz="2800" b="1" dirty="0"/>
              <a:t>                Consider asking them the right questions.</a:t>
            </a:r>
          </a:p>
          <a:p>
            <a:pPr marL="0" indent="0">
              <a:buNone/>
              <a:defRPr/>
            </a:pPr>
            <a:endParaRPr lang="en-US" sz="2000" b="1" dirty="0"/>
          </a:p>
          <a:p>
            <a:pPr marL="0" indent="0">
              <a:buNone/>
              <a:defRPr/>
            </a:pPr>
            <a:endParaRPr lang="en-US" sz="2000" b="1" dirty="0"/>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83</a:t>
            </a:fld>
            <a:endParaRPr lang="en-US" dirty="0"/>
          </a:p>
        </p:txBody>
      </p:sp>
      <p:sp>
        <p:nvSpPr>
          <p:cNvPr id="2" name="Rectangle 1"/>
          <p:cNvSpPr/>
          <p:nvPr/>
        </p:nvSpPr>
        <p:spPr>
          <a:xfrm>
            <a:off x="600891" y="258423"/>
            <a:ext cx="8412479" cy="769441"/>
          </a:xfrm>
          <a:prstGeom prst="rect">
            <a:avLst/>
          </a:prstGeom>
        </p:spPr>
        <p:txBody>
          <a:bodyPr wrap="square">
            <a:spAutoFit/>
          </a:bodyPr>
          <a:lstStyle/>
          <a:p>
            <a:pPr algn="ctr"/>
            <a:r>
              <a:rPr lang="en-US" sz="4400" b="1" dirty="0">
                <a:solidFill>
                  <a:schemeClr val="accent1">
                    <a:lumMod val="50000"/>
                  </a:schemeClr>
                </a:solidFill>
                <a:latin typeface="+mn-lt"/>
              </a:rPr>
              <a:t>Thrift Savings Plan</a:t>
            </a:r>
          </a:p>
        </p:txBody>
      </p:sp>
      <p:pic>
        <p:nvPicPr>
          <p:cNvPr id="3" name="Picture 2"/>
          <p:cNvPicPr>
            <a:picLocks noChangeAspect="1"/>
          </p:cNvPicPr>
          <p:nvPr/>
        </p:nvPicPr>
        <p:blipFill>
          <a:blip r:embed="rId3"/>
          <a:stretch>
            <a:fillRect/>
          </a:stretch>
        </p:blipFill>
        <p:spPr>
          <a:xfrm>
            <a:off x="2982098" y="4925256"/>
            <a:ext cx="3311610" cy="1854502"/>
          </a:xfrm>
          <a:prstGeom prst="rect">
            <a:avLst/>
          </a:prstGeom>
        </p:spPr>
      </p:pic>
    </p:spTree>
    <p:extLst>
      <p:ext uri="{BB962C8B-B14F-4D97-AF65-F5344CB8AC3E}">
        <p14:creationId xmlns:p14="http://schemas.microsoft.com/office/powerpoint/2010/main" val="38493116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7707" y="1271855"/>
            <a:ext cx="8748584" cy="5267058"/>
          </a:xfrm>
        </p:spPr>
        <p:txBody>
          <a:bodyPr>
            <a:normAutofit/>
          </a:bodyPr>
          <a:lstStyle/>
          <a:p>
            <a:pPr marL="0" indent="0">
              <a:buNone/>
            </a:pPr>
            <a:r>
              <a:rPr lang="en-US" sz="2400" b="1" dirty="0"/>
              <a:t>It costs money to operate any financial investment fund.  A standard way to measure such costs is known as Net Expense Ratio. </a:t>
            </a:r>
          </a:p>
          <a:p>
            <a:pPr marL="0" indent="0">
              <a:buNone/>
            </a:pPr>
            <a:endParaRPr lang="en-US" sz="1100" b="1" dirty="0"/>
          </a:p>
          <a:p>
            <a:pPr marL="0" indent="0">
              <a:buNone/>
            </a:pPr>
            <a:r>
              <a:rPr lang="en-US" sz="2400" b="1" dirty="0"/>
              <a:t>The average net expense ratio for TSP funds in 2018* was </a:t>
            </a:r>
            <a:r>
              <a:rPr lang="en-US" sz="2400" b="1" u="sng" dirty="0"/>
              <a:t>0.040% </a:t>
            </a:r>
            <a:r>
              <a:rPr lang="en-US" sz="2400" b="1" dirty="0"/>
              <a:t>. That is 4/100 of one percent, or </a:t>
            </a:r>
            <a:r>
              <a:rPr lang="en-US" sz="3000" b="1" i="1" dirty="0"/>
              <a:t>40 cents per $1,000.</a:t>
            </a:r>
          </a:p>
          <a:p>
            <a:pPr marL="0" indent="0">
              <a:buNone/>
            </a:pPr>
            <a:endParaRPr lang="en-US" sz="1000" b="1" dirty="0"/>
          </a:p>
          <a:p>
            <a:pPr marL="0" indent="0">
              <a:buNone/>
            </a:pPr>
            <a:r>
              <a:rPr lang="en-US" sz="2400" b="1" dirty="0"/>
              <a:t>Compare that with the average net expense ratio of for-profit actively managed mutual funds of about </a:t>
            </a:r>
            <a:r>
              <a:rPr lang="en-US" sz="2400" b="1" u="sng" dirty="0"/>
              <a:t>1.5 percent</a:t>
            </a:r>
            <a:r>
              <a:rPr lang="en-US" sz="2400" b="1" dirty="0"/>
              <a:t>, or </a:t>
            </a:r>
            <a:r>
              <a:rPr lang="en-US" sz="3000" b="1" i="1" dirty="0"/>
              <a:t>$15 per $1,000.</a:t>
            </a:r>
          </a:p>
          <a:p>
            <a:pPr marL="0" indent="0">
              <a:buNone/>
              <a:defRPr/>
            </a:pPr>
            <a:r>
              <a:rPr lang="en-US" sz="2000" b="1" dirty="0"/>
              <a:t> </a:t>
            </a:r>
          </a:p>
          <a:p>
            <a:pPr marL="0" indent="0">
              <a:buNone/>
            </a:pPr>
            <a:r>
              <a:rPr lang="en-US" sz="2400" b="1" dirty="0"/>
              <a:t>Thus, on average, a private investment fund would cost $3,000 per year, versus TSP costing $80 per year on an account balance of $200,000</a:t>
            </a:r>
          </a:p>
          <a:p>
            <a:pPr marL="0" indent="0">
              <a:buNone/>
            </a:pPr>
            <a:r>
              <a:rPr lang="en-US" sz="2400" dirty="0"/>
              <a:t>*most recent information available from tsp.gov as of January 2020</a:t>
            </a:r>
          </a:p>
          <a:p>
            <a:pPr marL="0" indent="0">
              <a:buNone/>
            </a:pPr>
            <a:endParaRPr lang="en-US" sz="2000" b="1" dirty="0"/>
          </a:p>
          <a:p>
            <a:pPr marL="0" indent="0">
              <a:buNone/>
              <a:defRPr/>
            </a:pPr>
            <a:endParaRPr lang="en-US" sz="2000" b="1" dirty="0"/>
          </a:p>
          <a:p>
            <a:pPr marL="0" indent="0">
              <a:buNone/>
              <a:defRPr/>
            </a:pPr>
            <a:endParaRPr lang="en-US" sz="2800" b="1" dirty="0"/>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830997"/>
          </a:xfrm>
          <a:prstGeom prst="rect">
            <a:avLst/>
          </a:prstGeom>
        </p:spPr>
        <p:txBody>
          <a:bodyPr wrap="square">
            <a:spAutoFit/>
          </a:bodyPr>
          <a:lstStyle/>
          <a:p>
            <a:pPr algn="ctr"/>
            <a:r>
              <a:rPr lang="en-US" sz="4800" b="1" dirty="0">
                <a:solidFill>
                  <a:schemeClr val="accent1">
                    <a:lumMod val="50000"/>
                  </a:schemeClr>
                </a:solidFill>
                <a:latin typeface="+mn-lt"/>
              </a:rPr>
              <a:t>Thrift Savings Plan</a:t>
            </a: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84</a:t>
            </a:fld>
            <a:endParaRPr lang="en-US" dirty="0"/>
          </a:p>
        </p:txBody>
      </p:sp>
    </p:spTree>
    <p:extLst>
      <p:ext uri="{BB962C8B-B14F-4D97-AF65-F5344CB8AC3E}">
        <p14:creationId xmlns:p14="http://schemas.microsoft.com/office/powerpoint/2010/main" val="2405071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80086" y="1898651"/>
            <a:ext cx="8592065" cy="4822825"/>
          </a:xfrm>
        </p:spPr>
        <p:txBody>
          <a:bodyPr>
            <a:normAutofit/>
          </a:bodyPr>
          <a:lstStyle/>
          <a:p>
            <a:pPr marL="0" indent="0">
              <a:buNone/>
              <a:defRPr/>
            </a:pPr>
            <a:r>
              <a:rPr lang="en-US" sz="2600" b="1" dirty="0"/>
              <a:t>If you receive a TSP withdrawal payment before you reach age 59½, in addition to the regular income tax, you may have to pay an early withdrawal penalty tax equal to 10% of any taxable portion of the payment that is not transferred or rolled over. </a:t>
            </a:r>
          </a:p>
          <a:p>
            <a:pPr marL="0" indent="0">
              <a:buNone/>
              <a:defRPr/>
            </a:pPr>
            <a:endParaRPr lang="en-US" sz="1000" b="1" dirty="0"/>
          </a:p>
          <a:p>
            <a:pPr marL="0" indent="0">
              <a:buNone/>
              <a:defRPr/>
            </a:pPr>
            <a:r>
              <a:rPr lang="en-US" sz="2600" b="1" dirty="0"/>
              <a:t>However, if you separate from service during or after the year you reach age 55 …., then the 10% early withdrawal penalty tax does not apply.</a:t>
            </a:r>
          </a:p>
          <a:p>
            <a:pPr marL="0" indent="0">
              <a:buNone/>
              <a:defRPr/>
            </a:pPr>
            <a:endParaRPr lang="en-US" sz="2000" b="1" dirty="0"/>
          </a:p>
          <a:p>
            <a:pPr marL="0" indent="0">
              <a:buNone/>
              <a:defRPr/>
            </a:pPr>
            <a:r>
              <a:rPr lang="en-US" sz="2000" b="1" dirty="0"/>
              <a:t>               </a:t>
            </a:r>
            <a:r>
              <a:rPr lang="en-US" sz="2400" b="1" dirty="0">
                <a:solidFill>
                  <a:srgbClr val="0070C0"/>
                </a:solidFill>
              </a:rPr>
              <a:t> https://www.tsp.gov/LifeEvents/career/enteringRetirement.html</a:t>
            </a:r>
          </a:p>
          <a:p>
            <a:pPr marL="0" indent="0">
              <a:buNone/>
              <a:defRPr/>
            </a:pPr>
            <a:endParaRPr lang="en-US" sz="2000" b="1" dirty="0"/>
          </a:p>
          <a:p>
            <a:pPr marL="0" indent="0">
              <a:buNone/>
              <a:defRPr/>
            </a:pPr>
            <a:endParaRPr lang="en-US" sz="2000" b="1" dirty="0"/>
          </a:p>
          <a:p>
            <a:pPr marL="0" indent="0">
              <a:buNone/>
              <a:defRPr/>
            </a:pPr>
            <a:endParaRPr lang="en-US" sz="2800" b="1" dirty="0"/>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85</a:t>
            </a:fld>
            <a:endParaRPr lang="en-US" dirty="0"/>
          </a:p>
        </p:txBody>
      </p:sp>
      <p:sp>
        <p:nvSpPr>
          <p:cNvPr id="2" name="Rectangle 1"/>
          <p:cNvSpPr/>
          <p:nvPr/>
        </p:nvSpPr>
        <p:spPr>
          <a:xfrm>
            <a:off x="600891" y="258423"/>
            <a:ext cx="8412479" cy="1754326"/>
          </a:xfrm>
          <a:prstGeom prst="rect">
            <a:avLst/>
          </a:prstGeom>
        </p:spPr>
        <p:txBody>
          <a:bodyPr wrap="square">
            <a:spAutoFit/>
          </a:bodyPr>
          <a:lstStyle/>
          <a:p>
            <a:pPr algn="ctr"/>
            <a:r>
              <a:rPr lang="en-US" sz="4800" b="1" dirty="0">
                <a:solidFill>
                  <a:schemeClr val="accent1">
                    <a:lumMod val="50000"/>
                  </a:schemeClr>
                </a:solidFill>
                <a:latin typeface="+mn-lt"/>
              </a:rPr>
              <a:t>Thrift Savings Plan</a:t>
            </a:r>
          </a:p>
          <a:p>
            <a:pPr algn="ctr"/>
            <a:r>
              <a:rPr lang="en-US" sz="3200" b="1" dirty="0">
                <a:solidFill>
                  <a:schemeClr val="accent1">
                    <a:lumMod val="50000"/>
                  </a:schemeClr>
                </a:solidFill>
                <a:latin typeface="+mn-lt"/>
              </a:rPr>
              <a:t>The age 59 ½ early withdrawal pena</a:t>
            </a:r>
            <a:r>
              <a:rPr lang="en-US" sz="3200" b="1" dirty="0">
                <a:solidFill>
                  <a:schemeClr val="accent1">
                    <a:lumMod val="50000"/>
                  </a:schemeClr>
                </a:solidFill>
              </a:rPr>
              <a:t>lty</a:t>
            </a:r>
          </a:p>
          <a:p>
            <a:pPr algn="ctr"/>
            <a:endParaRPr lang="en-US" sz="2800" dirty="0"/>
          </a:p>
        </p:txBody>
      </p:sp>
    </p:spTree>
    <p:extLst>
      <p:ext uri="{BB962C8B-B14F-4D97-AF65-F5344CB8AC3E}">
        <p14:creationId xmlns:p14="http://schemas.microsoft.com/office/powerpoint/2010/main" val="10839753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7651" y="1340244"/>
            <a:ext cx="8995719" cy="4822825"/>
          </a:xfrm>
        </p:spPr>
        <p:txBody>
          <a:bodyPr>
            <a:normAutofit fontScale="92500" lnSpcReduction="10000"/>
          </a:bodyPr>
          <a:lstStyle/>
          <a:p>
            <a:pPr marL="0" indent="0">
              <a:buNone/>
              <a:defRPr/>
            </a:pPr>
            <a:endParaRPr lang="en-US" sz="2000" b="1" dirty="0"/>
          </a:p>
          <a:p>
            <a:pPr marL="0" indent="0">
              <a:buNone/>
              <a:defRPr/>
            </a:pPr>
            <a:r>
              <a:rPr lang="en-US" sz="2800" b="1" dirty="0"/>
              <a:t>Internal Revenue Code requires that you receive a portion of your TSP account (your “required minimum distribution” or “RMD”) beginning in the calendar year when you become age 72 and are separated from service. </a:t>
            </a:r>
          </a:p>
          <a:p>
            <a:pPr marL="0" indent="0">
              <a:buNone/>
              <a:defRPr/>
            </a:pPr>
            <a:r>
              <a:rPr lang="en-US" sz="2800" b="1" dirty="0"/>
              <a:t>If you do not start withdrawing by age 72 or the total amount of your withdrawals does not satisfy the RMD requirement, TSP will not freeze your account; instead, they disburse your RMD or issue a supplemental payment for the remaining amount of your RMD by the deadline each year.</a:t>
            </a:r>
          </a:p>
          <a:p>
            <a:pPr marL="0" indent="0">
              <a:buNone/>
              <a:defRPr/>
            </a:pPr>
            <a:r>
              <a:rPr lang="en-US" sz="2800" b="1" dirty="0"/>
              <a:t>If they automatically send you an RMD because you did not withdraw a sufficient amount and you have both traditional and Roth balances in your TSP account, the automatic RMD will be taken proportionally from each balance.</a:t>
            </a:r>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1815882"/>
          </a:xfrm>
          <a:prstGeom prst="rect">
            <a:avLst/>
          </a:prstGeom>
        </p:spPr>
        <p:txBody>
          <a:bodyPr wrap="square">
            <a:spAutoFit/>
          </a:bodyPr>
          <a:lstStyle/>
          <a:p>
            <a:pPr algn="ctr"/>
            <a:r>
              <a:rPr lang="en-US" sz="4800" b="1" dirty="0">
                <a:solidFill>
                  <a:schemeClr val="accent1">
                    <a:lumMod val="50000"/>
                  </a:schemeClr>
                </a:solidFill>
                <a:latin typeface="+mn-lt"/>
              </a:rPr>
              <a:t>Thrift Savings Plan</a:t>
            </a:r>
          </a:p>
          <a:p>
            <a:pPr algn="ctr"/>
            <a:r>
              <a:rPr lang="en-US" sz="3200" b="1" dirty="0">
                <a:solidFill>
                  <a:schemeClr val="accent1">
                    <a:lumMod val="50000"/>
                  </a:schemeClr>
                </a:solidFill>
                <a:latin typeface="+mn-lt"/>
              </a:rPr>
              <a:t>Age 72 withdrawal rule, RMD</a:t>
            </a:r>
          </a:p>
          <a:p>
            <a:pPr algn="ctr"/>
            <a:endParaRPr lang="en-US" sz="2800" dirty="0"/>
          </a:p>
        </p:txBody>
      </p:sp>
      <p:sp>
        <p:nvSpPr>
          <p:cNvPr id="5" name="Slide Number Placeholder 4"/>
          <p:cNvSpPr>
            <a:spLocks noGrp="1"/>
          </p:cNvSpPr>
          <p:nvPr>
            <p:ph type="sldNum" sz="quarter" idx="12"/>
          </p:nvPr>
        </p:nvSpPr>
        <p:spPr/>
        <p:txBody>
          <a:bodyPr/>
          <a:lstStyle/>
          <a:p>
            <a:pPr>
              <a:defRPr/>
            </a:pPr>
            <a:fld id="{CBDD7928-7170-4C79-AD39-76FA5D59B8C9}" type="slidenum">
              <a:rPr lang="en-US" smtClean="0"/>
              <a:pPr>
                <a:defRPr/>
              </a:pPr>
              <a:t>86</a:t>
            </a:fld>
            <a:endParaRPr lang="en-US" dirty="0"/>
          </a:p>
        </p:txBody>
      </p:sp>
    </p:spTree>
    <p:extLst>
      <p:ext uri="{BB962C8B-B14F-4D97-AF65-F5344CB8AC3E}">
        <p14:creationId xmlns:p14="http://schemas.microsoft.com/office/powerpoint/2010/main" val="22131851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5946" y="1471449"/>
            <a:ext cx="8740345" cy="5250028"/>
          </a:xfrm>
        </p:spPr>
        <p:txBody>
          <a:bodyPr>
            <a:normAutofit fontScale="92500" lnSpcReduction="10000"/>
          </a:bodyPr>
          <a:lstStyle/>
          <a:p>
            <a:pPr marL="0" indent="0">
              <a:buNone/>
              <a:defRPr/>
            </a:pPr>
            <a:endParaRPr lang="en-US" sz="2200" b="1" dirty="0"/>
          </a:p>
          <a:p>
            <a:pPr marL="0" indent="0">
              <a:buNone/>
              <a:defRPr/>
            </a:pPr>
            <a:r>
              <a:rPr lang="en-US" sz="2400" b="1" dirty="0"/>
              <a:t>After separation, there are three basic withdrawal options: </a:t>
            </a:r>
          </a:p>
          <a:p>
            <a:pPr marL="0" indent="0">
              <a:buNone/>
              <a:defRPr/>
            </a:pPr>
            <a:endParaRPr lang="en-US" sz="2400" b="1" dirty="0"/>
          </a:p>
          <a:p>
            <a:pPr>
              <a:defRPr/>
            </a:pPr>
            <a:r>
              <a:rPr lang="en-US" sz="2400" b="1" dirty="0"/>
              <a:t>TSP installment payments (a fixed dollar amount or one based on life expectancy)</a:t>
            </a:r>
          </a:p>
          <a:p>
            <a:pPr>
              <a:defRPr/>
            </a:pPr>
            <a:endParaRPr lang="en-US" sz="2400" b="1" dirty="0"/>
          </a:p>
          <a:p>
            <a:pPr>
              <a:defRPr/>
            </a:pPr>
            <a:r>
              <a:rPr lang="en-US" sz="2400" b="1" dirty="0"/>
              <a:t>Unlimited single withdrawals of $1,000 or more (TSP will not process more than one per 30-day period)</a:t>
            </a:r>
          </a:p>
          <a:p>
            <a:pPr>
              <a:defRPr/>
            </a:pPr>
            <a:endParaRPr lang="en-US" sz="2400" b="1" dirty="0"/>
          </a:p>
          <a:p>
            <a:pPr>
              <a:defRPr/>
            </a:pPr>
            <a:r>
              <a:rPr lang="en-US" sz="2400" b="1" dirty="0"/>
              <a:t>annuities (purchased for you from TSP’s annuity vendor; $3,500 minimum)</a:t>
            </a:r>
          </a:p>
          <a:p>
            <a:pPr>
              <a:defRPr/>
            </a:pPr>
            <a:endParaRPr lang="en-US" sz="2400" b="1" dirty="0"/>
          </a:p>
          <a:p>
            <a:pPr marL="0" indent="0">
              <a:buNone/>
              <a:defRPr/>
            </a:pPr>
            <a:r>
              <a:rPr lang="en-US" sz="2400" b="1" dirty="0"/>
              <a:t>You can choose any of these options or any combination of them.</a:t>
            </a:r>
          </a:p>
          <a:p>
            <a:pPr marL="0" lvl="0" indent="0">
              <a:buNone/>
              <a:defRPr/>
            </a:pPr>
            <a:r>
              <a:rPr lang="en-US" sz="2400" b="1" dirty="0">
                <a:solidFill>
                  <a:srgbClr val="5B9BD5">
                    <a:lumMod val="50000"/>
                  </a:srgbClr>
                </a:solidFill>
              </a:rPr>
              <a:t>*Withdrawals are subject to federal income tax.</a:t>
            </a:r>
          </a:p>
          <a:p>
            <a:pPr marL="0" indent="0">
              <a:buFontTx/>
              <a:buNone/>
              <a:defRPr/>
            </a:pPr>
            <a:endParaRPr lang="en-US" sz="2800" dirty="0"/>
          </a:p>
        </p:txBody>
      </p:sp>
      <p:sp>
        <p:nvSpPr>
          <p:cNvPr id="2" name="Rectangle 1"/>
          <p:cNvSpPr/>
          <p:nvPr/>
        </p:nvSpPr>
        <p:spPr>
          <a:xfrm>
            <a:off x="600891" y="258423"/>
            <a:ext cx="8412479" cy="1631216"/>
          </a:xfrm>
          <a:prstGeom prst="rect">
            <a:avLst/>
          </a:prstGeom>
        </p:spPr>
        <p:txBody>
          <a:bodyPr wrap="square">
            <a:spAutoFit/>
          </a:bodyPr>
          <a:lstStyle/>
          <a:p>
            <a:pPr algn="ctr"/>
            <a:r>
              <a:rPr lang="en-US" sz="4400" b="1" dirty="0">
                <a:solidFill>
                  <a:schemeClr val="accent1">
                    <a:lumMod val="50000"/>
                  </a:schemeClr>
                </a:solidFill>
                <a:latin typeface="+mn-lt"/>
              </a:rPr>
              <a:t>Thrift Savings Plan</a:t>
            </a:r>
          </a:p>
          <a:p>
            <a:pPr algn="ctr"/>
            <a:r>
              <a:rPr lang="en-US" sz="2800" b="1" dirty="0">
                <a:solidFill>
                  <a:schemeClr val="accent1">
                    <a:lumMod val="50000"/>
                  </a:schemeClr>
                </a:solidFill>
                <a:latin typeface="+mn-lt"/>
              </a:rPr>
              <a:t>Withdrawals After Leaving Federal Service</a:t>
            </a:r>
          </a:p>
          <a:p>
            <a:pPr algn="ctr"/>
            <a:endParaRPr lang="en-US" sz="2800" dirty="0"/>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87</a:t>
            </a:fld>
            <a:endParaRPr lang="en-US" dirty="0"/>
          </a:p>
        </p:txBody>
      </p:sp>
    </p:spTree>
    <p:extLst>
      <p:ext uri="{BB962C8B-B14F-4D97-AF65-F5344CB8AC3E}">
        <p14:creationId xmlns:p14="http://schemas.microsoft.com/office/powerpoint/2010/main" val="8566401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6520" y="1970500"/>
            <a:ext cx="5247502" cy="1291683"/>
          </a:xfrm>
        </p:spPr>
        <p:txBody>
          <a:bodyPr>
            <a:noAutofit/>
          </a:bodyPr>
          <a:lstStyle/>
          <a:p>
            <a:pPr marL="0" indent="0">
              <a:buNone/>
            </a:pPr>
            <a:r>
              <a:rPr lang="en-US" sz="2800" b="1" dirty="0"/>
              <a:t>Obtain a copy of the TSP booklet:</a:t>
            </a:r>
          </a:p>
          <a:p>
            <a:pPr marL="0" indent="0">
              <a:buNone/>
            </a:pPr>
            <a:r>
              <a:rPr lang="en-US" sz="2800" b="1" dirty="0"/>
              <a:t> </a:t>
            </a:r>
          </a:p>
          <a:p>
            <a:pPr marL="342900" lvl="1" indent="0">
              <a:buNone/>
            </a:pPr>
            <a:r>
              <a:rPr lang="en-US" sz="2400" b="1" dirty="0"/>
              <a:t>“Withdrawing Your TSP Account After Leaving Federal Service”</a:t>
            </a:r>
          </a:p>
          <a:p>
            <a:pPr marL="342900" lvl="1" indent="0">
              <a:buNone/>
            </a:pPr>
            <a:endParaRPr lang="en-US" sz="2400" b="1" dirty="0"/>
          </a:p>
          <a:p>
            <a:pPr marL="342900" lvl="1" indent="0">
              <a:buNone/>
            </a:pPr>
            <a:endParaRPr lang="en-US" sz="2400" b="1" dirty="0"/>
          </a:p>
          <a:p>
            <a:pPr marL="0" indent="0">
              <a:buNone/>
            </a:pPr>
            <a:endParaRPr lang="en-US" sz="2800" b="1" dirty="0"/>
          </a:p>
          <a:p>
            <a:pPr marL="0" indent="0">
              <a:buNone/>
            </a:pPr>
            <a:endParaRPr lang="en-US" sz="2800" b="1" dirty="0"/>
          </a:p>
          <a:p>
            <a:pPr marL="0" indent="0">
              <a:buNone/>
              <a:defRPr/>
            </a:pPr>
            <a:endParaRPr lang="en-US" sz="2800" b="1" dirty="0"/>
          </a:p>
          <a:p>
            <a:pPr marL="0" indent="0">
              <a:buNone/>
              <a:defRPr/>
            </a:pPr>
            <a:endParaRPr lang="en-US" sz="3600" b="1" dirty="0"/>
          </a:p>
          <a:p>
            <a:pPr marL="0" indent="0">
              <a:buNone/>
              <a:defRPr/>
            </a:pPr>
            <a:endParaRPr lang="en-US" sz="3600" b="1" dirty="0"/>
          </a:p>
          <a:p>
            <a:pPr marL="0" indent="0">
              <a:buFontTx/>
              <a:buNone/>
              <a:defRPr/>
            </a:pPr>
            <a:endParaRPr lang="en-US" sz="3600" b="1" dirty="0"/>
          </a:p>
          <a:p>
            <a:pPr marL="0" indent="0">
              <a:buFontTx/>
              <a:buNone/>
              <a:defRPr/>
            </a:pPr>
            <a:endParaRPr lang="en-US" sz="3600"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88</a:t>
            </a:fld>
            <a:endParaRPr lang="en-US" dirty="0"/>
          </a:p>
        </p:txBody>
      </p:sp>
      <p:sp>
        <p:nvSpPr>
          <p:cNvPr id="2" name="Rectangle 1"/>
          <p:cNvSpPr/>
          <p:nvPr/>
        </p:nvSpPr>
        <p:spPr>
          <a:xfrm>
            <a:off x="600891" y="258423"/>
            <a:ext cx="8412479" cy="830997"/>
          </a:xfrm>
          <a:prstGeom prst="rect">
            <a:avLst/>
          </a:prstGeom>
        </p:spPr>
        <p:txBody>
          <a:bodyPr wrap="square">
            <a:spAutoFit/>
          </a:bodyPr>
          <a:lstStyle/>
          <a:p>
            <a:pPr algn="ctr"/>
            <a:r>
              <a:rPr lang="en-US" sz="4800" b="1" dirty="0">
                <a:solidFill>
                  <a:schemeClr val="tx2"/>
                </a:solidFill>
                <a:latin typeface="+mn-lt"/>
              </a:rPr>
              <a:t>Thrift Savings Plan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392" y="1242679"/>
            <a:ext cx="3739978" cy="4835674"/>
          </a:xfrm>
          <a:prstGeom prst="rect">
            <a:avLst/>
          </a:prstGeom>
        </p:spPr>
      </p:pic>
      <p:sp>
        <p:nvSpPr>
          <p:cNvPr id="5" name="TextBox 4"/>
          <p:cNvSpPr txBox="1"/>
          <p:nvPr/>
        </p:nvSpPr>
        <p:spPr>
          <a:xfrm>
            <a:off x="1631092" y="6259811"/>
            <a:ext cx="7035113" cy="923330"/>
          </a:xfrm>
          <a:prstGeom prst="rect">
            <a:avLst/>
          </a:prstGeom>
          <a:noFill/>
        </p:spPr>
        <p:txBody>
          <a:bodyPr wrap="square" rtlCol="0">
            <a:spAutoFit/>
          </a:bodyPr>
          <a:lstStyle/>
          <a:p>
            <a:pPr marL="0" indent="0">
              <a:buNone/>
            </a:pPr>
            <a:r>
              <a:rPr lang="en-US" b="1" dirty="0">
                <a:hlinkClick r:id="rId4"/>
              </a:rPr>
              <a:t>https://www.tsp.gov/PDF/formspubs/tspbk02.pdf</a:t>
            </a:r>
            <a:endParaRPr lang="en-US" b="1" dirty="0"/>
          </a:p>
          <a:p>
            <a:pPr marL="0" indent="0">
              <a:buNone/>
            </a:pPr>
            <a:endParaRPr lang="en-US" b="1" dirty="0"/>
          </a:p>
          <a:p>
            <a:endParaRPr lang="en-US" dirty="0"/>
          </a:p>
        </p:txBody>
      </p:sp>
    </p:spTree>
    <p:extLst>
      <p:ext uri="{BB962C8B-B14F-4D97-AF65-F5344CB8AC3E}">
        <p14:creationId xmlns:p14="http://schemas.microsoft.com/office/powerpoint/2010/main" val="25696942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14184" y="379562"/>
            <a:ext cx="8929816" cy="6324600"/>
          </a:xfrm>
        </p:spPr>
        <p:txBody>
          <a:bodyPr>
            <a:normAutofit/>
          </a:bodyPr>
          <a:lstStyle/>
          <a:p>
            <a:pPr marL="0" indent="0" algn="ctr">
              <a:buNone/>
            </a:pPr>
            <a:r>
              <a:rPr lang="en-US" sz="4800" b="1" dirty="0"/>
              <a:t>Social Security</a:t>
            </a:r>
          </a:p>
          <a:p>
            <a:pPr marL="0" indent="0">
              <a:buNone/>
            </a:pPr>
            <a:endParaRPr lang="en-US" sz="1600" b="1" dirty="0"/>
          </a:p>
          <a:p>
            <a:pPr marL="0" indent="0">
              <a:buNone/>
            </a:pPr>
            <a:r>
              <a:rPr lang="en-US" sz="2800" b="1" dirty="0"/>
              <a:t>To create your own social security account on-line, go here:</a:t>
            </a:r>
            <a:endParaRPr lang="en-US" sz="3200" b="1" dirty="0"/>
          </a:p>
          <a:p>
            <a:pPr marL="0" indent="0">
              <a:buNone/>
            </a:pPr>
            <a:endParaRPr lang="en-US" sz="1800" b="1" dirty="0">
              <a:hlinkClick r:id="rId3"/>
            </a:endParaRPr>
          </a:p>
          <a:p>
            <a:pPr marL="0" indent="0">
              <a:buNone/>
            </a:pPr>
            <a:r>
              <a:rPr lang="en-US" sz="3200" b="1" dirty="0"/>
              <a:t>                </a:t>
            </a:r>
            <a:r>
              <a:rPr lang="en-US" sz="3200" b="1" dirty="0">
                <a:hlinkClick r:id="rId3"/>
              </a:rPr>
              <a:t>https://www.ssa.gov/myaccount/</a:t>
            </a:r>
            <a:endParaRPr lang="en-US" sz="3200" b="1" dirty="0"/>
          </a:p>
          <a:p>
            <a:pPr marL="0" indent="0">
              <a:buNone/>
            </a:pPr>
            <a:endParaRPr lang="en-US" sz="3200" b="1" dirty="0"/>
          </a:p>
          <a:p>
            <a:pPr marL="0" indent="0">
              <a:buNone/>
            </a:pPr>
            <a:endParaRPr lang="en-US" sz="3200" b="1" dirty="0"/>
          </a:p>
          <a:p>
            <a:pPr marL="0" indent="0" algn="ctr">
              <a:buNone/>
            </a:pPr>
            <a:endParaRPr lang="en-US" sz="48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9587"/>
            <a:ext cx="9144000" cy="3437485"/>
          </a:xfrm>
          <a:prstGeom prst="rect">
            <a:avLst/>
          </a:prstGeom>
        </p:spPr>
      </p:pic>
    </p:spTree>
    <p:extLst>
      <p:ext uri="{BB962C8B-B14F-4D97-AF65-F5344CB8AC3E}">
        <p14:creationId xmlns:p14="http://schemas.microsoft.com/office/powerpoint/2010/main" val="3143279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37858" y="295404"/>
            <a:ext cx="7696200" cy="2185214"/>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accent1">
                    <a:lumMod val="50000"/>
                  </a:schemeClr>
                </a:solidFill>
                <a:latin typeface="+mn-lt"/>
              </a:rPr>
              <a:t>Amount of Creditable Service </a:t>
            </a:r>
          </a:p>
          <a:p>
            <a:pPr algn="ctr" eaLnBrk="0" hangingPunct="0"/>
            <a:r>
              <a:rPr lang="en-US" sz="3600" b="1" dirty="0">
                <a:solidFill>
                  <a:schemeClr val="accent1">
                    <a:lumMod val="50000"/>
                  </a:schemeClr>
                </a:solidFill>
                <a:latin typeface="+mn-lt"/>
              </a:rPr>
              <a:t>for purposes of </a:t>
            </a:r>
            <a:r>
              <a:rPr lang="en-US" sz="3600" b="1" u="sng" dirty="0">
                <a:solidFill>
                  <a:schemeClr val="accent1">
                    <a:lumMod val="50000"/>
                  </a:schemeClr>
                </a:solidFill>
                <a:latin typeface="+mn-lt"/>
              </a:rPr>
              <a:t>Eligibility</a:t>
            </a:r>
          </a:p>
          <a:p>
            <a:pPr algn="ctr" eaLnBrk="0" hangingPunct="0"/>
            <a:endParaRPr lang="en-US" sz="3200" b="1" dirty="0">
              <a:solidFill>
                <a:schemeClr val="accent1">
                  <a:lumMod val="50000"/>
                </a:schemeClr>
              </a:solidFill>
              <a:latin typeface="+mn-lt"/>
            </a:endParaRPr>
          </a:p>
          <a:p>
            <a:pPr algn="ctr" eaLnBrk="0" hangingPunct="0"/>
            <a:endParaRPr lang="en-US" sz="3200" b="1" dirty="0">
              <a:solidFill>
                <a:schemeClr val="accent1">
                  <a:lumMod val="50000"/>
                </a:schemeClr>
              </a:solidFill>
              <a:latin typeface="+mn-lt"/>
            </a:endParaRPr>
          </a:p>
        </p:txBody>
      </p:sp>
      <p:sp>
        <p:nvSpPr>
          <p:cNvPr id="20483" name="Rectangle 3"/>
          <p:cNvSpPr>
            <a:spLocks noChangeArrowheads="1"/>
          </p:cNvSpPr>
          <p:nvPr/>
        </p:nvSpPr>
        <p:spPr bwMode="auto">
          <a:xfrm>
            <a:off x="351851" y="1778379"/>
            <a:ext cx="8268214" cy="4301177"/>
          </a:xfrm>
          <a:prstGeom prst="rect">
            <a:avLst/>
          </a:prstGeom>
          <a:noFill/>
          <a:ln w="12700">
            <a:noFill/>
            <a:miter lim="800000"/>
            <a:headEnd type="none" w="sm" len="sm"/>
            <a:tailEnd type="none" w="sm" len="sm"/>
          </a:ln>
        </p:spPr>
        <p:txBody>
          <a:bodyPr wrap="square">
            <a:spAutoFit/>
          </a:bodyPr>
          <a:lstStyle/>
          <a:p>
            <a:pPr algn="ctr" eaLnBrk="0" hangingPunct="0"/>
            <a:r>
              <a:rPr lang="en-US" sz="2400" b="1" dirty="0">
                <a:solidFill>
                  <a:schemeClr val="accent1">
                    <a:lumMod val="50000"/>
                  </a:schemeClr>
                </a:solidFill>
              </a:rPr>
              <a:t>Years worked under CSRS or FERS</a:t>
            </a:r>
          </a:p>
          <a:p>
            <a:pPr algn="ctr" eaLnBrk="0" hangingPunct="0"/>
            <a:r>
              <a:rPr lang="en-US" b="1" i="1" dirty="0">
                <a:solidFill>
                  <a:schemeClr val="accent6">
                    <a:lumMod val="75000"/>
                  </a:schemeClr>
                </a:solidFill>
              </a:rPr>
              <a:t>plus</a:t>
            </a:r>
          </a:p>
          <a:p>
            <a:pPr algn="ctr" eaLnBrk="0" hangingPunct="0"/>
            <a:r>
              <a:rPr lang="en-US" sz="2400" b="1" dirty="0">
                <a:solidFill>
                  <a:schemeClr val="accent1">
                    <a:lumMod val="50000"/>
                  </a:schemeClr>
                </a:solidFill>
              </a:rPr>
              <a:t>Years of Military Service*</a:t>
            </a:r>
          </a:p>
          <a:p>
            <a:pPr algn="ctr" eaLnBrk="0" hangingPunct="0"/>
            <a:r>
              <a:rPr lang="en-US" b="1" i="1" dirty="0">
                <a:solidFill>
                  <a:schemeClr val="accent6">
                    <a:lumMod val="75000"/>
                  </a:schemeClr>
                </a:solidFill>
              </a:rPr>
              <a:t>plus</a:t>
            </a:r>
            <a:endParaRPr lang="en-US" sz="2400" b="1" i="1" dirty="0">
              <a:solidFill>
                <a:schemeClr val="accent6">
                  <a:lumMod val="75000"/>
                </a:schemeClr>
              </a:solidFill>
            </a:endParaRPr>
          </a:p>
          <a:p>
            <a:pPr algn="ctr" eaLnBrk="0" hangingPunct="0"/>
            <a:r>
              <a:rPr lang="en-US" sz="2400" b="1" dirty="0">
                <a:solidFill>
                  <a:schemeClr val="accent1">
                    <a:lumMod val="50000"/>
                  </a:schemeClr>
                </a:solidFill>
              </a:rPr>
              <a:t>Years of Non-Career Federal Service*</a:t>
            </a:r>
            <a:endParaRPr lang="en-US" sz="2400" b="1" strike="sngStrike" dirty="0">
              <a:solidFill>
                <a:srgbClr val="C00000"/>
              </a:solidFill>
            </a:endParaRPr>
          </a:p>
          <a:p>
            <a:pPr algn="ctr" eaLnBrk="0" hangingPunct="0"/>
            <a:r>
              <a:rPr lang="en-US" sz="1600" b="1" i="1" dirty="0">
                <a:solidFill>
                  <a:srgbClr val="FF0000"/>
                </a:solidFill>
              </a:rPr>
              <a:t>minus</a:t>
            </a:r>
          </a:p>
          <a:p>
            <a:pPr algn="ctr" eaLnBrk="0" hangingPunct="0"/>
            <a:r>
              <a:rPr lang="en-US" sz="2400" b="1" dirty="0">
                <a:solidFill>
                  <a:schemeClr val="accent1">
                    <a:lumMod val="50000"/>
                  </a:schemeClr>
                </a:solidFill>
              </a:rPr>
              <a:t>LWOP in excess of 6 months in a calendar year***</a:t>
            </a:r>
          </a:p>
          <a:p>
            <a:pPr algn="ctr" eaLnBrk="0" hangingPunct="0"/>
            <a:endParaRPr lang="en-US" sz="2000" b="1" dirty="0">
              <a:solidFill>
                <a:schemeClr val="accent1">
                  <a:lumMod val="50000"/>
                </a:schemeClr>
              </a:solidFill>
            </a:endParaRPr>
          </a:p>
          <a:p>
            <a:pPr eaLnBrk="0" hangingPunct="0"/>
            <a:r>
              <a:rPr lang="en-US" sz="1600" b="1" dirty="0">
                <a:solidFill>
                  <a:schemeClr val="accent1">
                    <a:lumMod val="50000"/>
                  </a:schemeClr>
                </a:solidFill>
              </a:rPr>
              <a:t>*when eligible and required deposit made</a:t>
            </a:r>
          </a:p>
          <a:p>
            <a:pPr eaLnBrk="0" hangingPunct="0"/>
            <a:endParaRPr lang="en-US" sz="900" b="1" dirty="0">
              <a:solidFill>
                <a:schemeClr val="accent1">
                  <a:lumMod val="50000"/>
                </a:schemeClr>
              </a:solidFill>
            </a:endParaRPr>
          </a:p>
          <a:p>
            <a:pPr eaLnBrk="0" hangingPunct="0"/>
            <a:r>
              <a:rPr lang="en-US" sz="1600" b="1" dirty="0">
                <a:solidFill>
                  <a:schemeClr val="accent1">
                    <a:lumMod val="50000"/>
                  </a:schemeClr>
                </a:solidFill>
              </a:rPr>
              <a:t>**SL counts towards how much you get but not eligibility</a:t>
            </a:r>
          </a:p>
          <a:p>
            <a:pPr eaLnBrk="0" hangingPunct="0"/>
            <a:endParaRPr lang="en-US" sz="1050" b="1" dirty="0">
              <a:solidFill>
                <a:schemeClr val="accent1">
                  <a:lumMod val="50000"/>
                </a:schemeClr>
              </a:solidFill>
            </a:endParaRPr>
          </a:p>
          <a:p>
            <a:pPr eaLnBrk="0" hangingPunct="0"/>
            <a:r>
              <a:rPr lang="en-US" sz="1600" b="1" dirty="0">
                <a:solidFill>
                  <a:schemeClr val="accent1">
                    <a:lumMod val="50000"/>
                  </a:schemeClr>
                </a:solidFill>
              </a:rPr>
              <a:t>***Unless the LWOP is due to on-the-job injury and OWCP pays wage-loss compensation, or LWOP is due to full-time union official employment and union pays employer contributions</a:t>
            </a:r>
          </a:p>
        </p:txBody>
      </p:sp>
      <p:sp>
        <p:nvSpPr>
          <p:cNvPr id="20484" name="Rectangle 4"/>
          <p:cNvSpPr>
            <a:spLocks noChangeArrowheads="1"/>
          </p:cNvSpPr>
          <p:nvPr/>
        </p:nvSpPr>
        <p:spPr bwMode="auto">
          <a:xfrm>
            <a:off x="521824" y="3917096"/>
            <a:ext cx="7707775" cy="2062103"/>
          </a:xfrm>
          <a:prstGeom prst="rect">
            <a:avLst/>
          </a:prstGeom>
          <a:noFill/>
          <a:ln w="12700">
            <a:noFill/>
            <a:miter lim="800000"/>
            <a:headEnd type="none" w="sm" len="sm"/>
            <a:tailEnd type="none" w="sm" len="sm"/>
          </a:ln>
        </p:spPr>
        <p:txBody>
          <a:bodyPr wrap="square">
            <a:spAutoFit/>
          </a:bodyPr>
          <a:lstStyle/>
          <a:p>
            <a:pPr algn="ctr" eaLnBrk="0" hangingPunct="0"/>
            <a:endParaRPr lang="en-US" sz="2800" dirty="0"/>
          </a:p>
          <a:p>
            <a:pPr algn="ctr" eaLnBrk="0" hangingPunct="0"/>
            <a:endParaRPr lang="en-US" sz="3200" dirty="0"/>
          </a:p>
          <a:p>
            <a:pPr algn="ctr" eaLnBrk="0" hangingPunct="0"/>
            <a:endParaRPr lang="en-US" sz="3200" dirty="0"/>
          </a:p>
          <a:p>
            <a:pPr algn="ctr" eaLnBrk="0" hangingPunct="0"/>
            <a:endParaRPr lang="en-US" sz="3200" dirty="0"/>
          </a:p>
        </p:txBody>
      </p:sp>
      <p:sp>
        <p:nvSpPr>
          <p:cNvPr id="8" name="Slide Number Placeholder 7"/>
          <p:cNvSpPr>
            <a:spLocks noGrp="1"/>
          </p:cNvSpPr>
          <p:nvPr>
            <p:ph type="sldNum" sz="quarter" idx="12"/>
          </p:nvPr>
        </p:nvSpPr>
        <p:spPr/>
        <p:txBody>
          <a:bodyPr/>
          <a:lstStyle/>
          <a:p>
            <a:pPr>
              <a:defRPr/>
            </a:pPr>
            <a:fld id="{CBDD7928-7170-4C79-AD39-76FA5D59B8C9}" type="slidenum">
              <a:rPr lang="en-US" smtClean="0"/>
              <a:pPr>
                <a:defRPr/>
              </a:pPr>
              <a:t>9</a:t>
            </a:fld>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71849" y="336430"/>
            <a:ext cx="8526162" cy="6324600"/>
          </a:xfrm>
        </p:spPr>
        <p:txBody>
          <a:bodyPr>
            <a:normAutofit/>
          </a:bodyPr>
          <a:lstStyle/>
          <a:p>
            <a:pPr marL="0" indent="0" algn="ctr">
              <a:buNone/>
            </a:pPr>
            <a:r>
              <a:rPr lang="en-US" sz="4000" b="1" dirty="0"/>
              <a:t>Social Security Full Retirement</a:t>
            </a:r>
          </a:p>
          <a:p>
            <a:pPr marL="0" indent="0" algn="ctr">
              <a:buNone/>
            </a:pPr>
            <a:endParaRPr lang="en-US" b="1" dirty="0"/>
          </a:p>
          <a:p>
            <a:pPr marL="0" indent="0">
              <a:buNone/>
            </a:pPr>
            <a:r>
              <a:rPr lang="en-US" sz="2800" b="1" dirty="0"/>
              <a:t>          Age to Receive full Social Security Benefits:</a:t>
            </a:r>
          </a:p>
          <a:p>
            <a:pPr marL="0" indent="0">
              <a:buNone/>
            </a:pPr>
            <a:endParaRPr lang="en-US" sz="2800" dirty="0"/>
          </a:p>
          <a:p>
            <a:pPr marL="0" indent="0">
              <a:buNone/>
            </a:pPr>
            <a:r>
              <a:rPr lang="en-US" sz="2800" u="sng" dirty="0"/>
              <a:t>   </a:t>
            </a:r>
            <a:r>
              <a:rPr lang="en-US" sz="2800" b="1" u="sng" dirty="0"/>
              <a:t>Age                                           Year of Birth</a:t>
            </a:r>
          </a:p>
          <a:p>
            <a:pPr marL="0" indent="0">
              <a:buNone/>
            </a:pPr>
            <a:r>
              <a:rPr lang="en-US" sz="2800" b="1" dirty="0"/>
              <a:t>   66 						1943-1954</a:t>
            </a:r>
          </a:p>
          <a:p>
            <a:pPr marL="0" indent="0">
              <a:buNone/>
            </a:pPr>
            <a:r>
              <a:rPr lang="en-US" sz="2800" b="1" dirty="0"/>
              <a:t>   66 and 2 months 			1955</a:t>
            </a:r>
          </a:p>
          <a:p>
            <a:pPr marL="0" indent="0">
              <a:buNone/>
            </a:pPr>
            <a:r>
              <a:rPr lang="en-US" sz="2800" b="1" dirty="0"/>
              <a:t>   66 and 4 months 			1956</a:t>
            </a:r>
          </a:p>
          <a:p>
            <a:pPr marL="0" indent="0">
              <a:buNone/>
            </a:pPr>
            <a:r>
              <a:rPr lang="en-US" sz="2800" b="1" dirty="0"/>
              <a:t>   66 and 6 months 			1957</a:t>
            </a:r>
          </a:p>
          <a:p>
            <a:pPr marL="0" indent="0">
              <a:buNone/>
            </a:pPr>
            <a:r>
              <a:rPr lang="en-US" sz="2800" b="1" dirty="0"/>
              <a:t>   66 and 8 months 			1958</a:t>
            </a:r>
          </a:p>
          <a:p>
            <a:pPr marL="0" indent="0">
              <a:buNone/>
            </a:pPr>
            <a:r>
              <a:rPr lang="en-US" sz="2800" b="1" dirty="0"/>
              <a:t>   66 and 10 months 			1959</a:t>
            </a:r>
          </a:p>
          <a:p>
            <a:pPr marL="0" indent="0">
              <a:buNone/>
            </a:pPr>
            <a:r>
              <a:rPr lang="en-US" sz="2800" b="1" dirty="0"/>
              <a:t>   67 						1960 and after</a:t>
            </a:r>
          </a:p>
        </p:txBody>
      </p:sp>
    </p:spTree>
    <p:extLst>
      <p:ext uri="{BB962C8B-B14F-4D97-AF65-F5344CB8AC3E}">
        <p14:creationId xmlns:p14="http://schemas.microsoft.com/office/powerpoint/2010/main" val="686333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63611" y="319177"/>
            <a:ext cx="8526162" cy="4615288"/>
          </a:xfrm>
        </p:spPr>
        <p:txBody>
          <a:bodyPr>
            <a:normAutofit/>
          </a:bodyPr>
          <a:lstStyle/>
          <a:p>
            <a:pPr marL="0" indent="0" algn="ctr">
              <a:buNone/>
            </a:pPr>
            <a:r>
              <a:rPr lang="en-US" sz="4000" b="1" dirty="0"/>
              <a:t>Social Security Early Retirement</a:t>
            </a:r>
          </a:p>
          <a:p>
            <a:pPr marL="0" indent="0">
              <a:buNone/>
            </a:pPr>
            <a:endParaRPr lang="en-US" sz="2800" b="1" dirty="0"/>
          </a:p>
          <a:p>
            <a:pPr marL="0" indent="0">
              <a:buNone/>
            </a:pPr>
            <a:r>
              <a:rPr lang="en-US" sz="2800" b="1" dirty="0"/>
              <a:t>You can get Social Security retirement benefits as early as age 62. However, Social Security will reduce your benefit if you retire before your full retirement age. </a:t>
            </a:r>
          </a:p>
          <a:p>
            <a:pPr marL="0" indent="0">
              <a:buNone/>
            </a:pPr>
            <a:endParaRPr lang="en-US" sz="2800" b="1" dirty="0"/>
          </a:p>
          <a:p>
            <a:pPr marL="0" indent="0">
              <a:buNone/>
            </a:pPr>
            <a:r>
              <a:rPr lang="en-US" sz="2800" b="1" dirty="0"/>
              <a:t>For example, if you retire at age 62, your benefit would be about 25 percent lower than it would be if you waited until you reach full retirement age. </a:t>
            </a:r>
          </a:p>
        </p:txBody>
      </p:sp>
      <p:pic>
        <p:nvPicPr>
          <p:cNvPr id="3" name="Picture 2"/>
          <p:cNvPicPr>
            <a:picLocks noChangeAspect="1"/>
          </p:cNvPicPr>
          <p:nvPr/>
        </p:nvPicPr>
        <p:blipFill>
          <a:blip r:embed="rId2"/>
          <a:stretch>
            <a:fillRect/>
          </a:stretch>
        </p:blipFill>
        <p:spPr>
          <a:xfrm>
            <a:off x="2759676" y="4501413"/>
            <a:ext cx="3105665" cy="2326251"/>
          </a:xfrm>
          <a:prstGeom prst="rect">
            <a:avLst/>
          </a:prstGeom>
        </p:spPr>
      </p:pic>
    </p:spTree>
    <p:extLst>
      <p:ext uri="{BB962C8B-B14F-4D97-AF65-F5344CB8AC3E}">
        <p14:creationId xmlns:p14="http://schemas.microsoft.com/office/powerpoint/2010/main" val="9268643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13038" y="207034"/>
            <a:ext cx="8353167" cy="6324600"/>
          </a:xfrm>
        </p:spPr>
        <p:txBody>
          <a:bodyPr>
            <a:normAutofit/>
          </a:bodyPr>
          <a:lstStyle/>
          <a:p>
            <a:pPr marL="0" indent="0" algn="ctr">
              <a:buNone/>
            </a:pPr>
            <a:r>
              <a:rPr lang="en-US" sz="3600" b="1" dirty="0"/>
              <a:t>Social Security Early Retirement</a:t>
            </a:r>
          </a:p>
          <a:p>
            <a:pPr marL="0" indent="0" algn="ctr">
              <a:buNone/>
            </a:pPr>
            <a:r>
              <a:rPr lang="en-US" sz="3600" b="1" dirty="0"/>
              <a:t>Earnings Offset</a:t>
            </a:r>
          </a:p>
          <a:p>
            <a:pPr marL="0" indent="0" algn="ctr">
              <a:buNone/>
            </a:pPr>
            <a:endParaRPr lang="en-US" sz="1800" b="1" dirty="0"/>
          </a:p>
          <a:p>
            <a:pPr marL="0" indent="0">
              <a:buNone/>
            </a:pPr>
            <a:r>
              <a:rPr lang="en-US" b="1" dirty="0"/>
              <a:t>If you work and get benefits at the same time: </a:t>
            </a:r>
            <a:endParaRPr lang="en-US" dirty="0"/>
          </a:p>
          <a:p>
            <a:pPr marL="0" indent="0">
              <a:buNone/>
            </a:pPr>
            <a:r>
              <a:rPr lang="en-US" b="1" dirty="0"/>
              <a:t>You can continue to work and still get retirement benefits. Your earnings in (or after) the month you reach your full retirement age won’t reduce your Social Security benefits. Social Security will reduce your benefits, however, if your earnings exceed certain limits for the months before you reach full retirement age. </a:t>
            </a:r>
          </a:p>
          <a:p>
            <a:pPr marL="0" indent="0">
              <a:buNone/>
            </a:pPr>
            <a:endParaRPr lang="en-US" sz="300" b="1" dirty="0"/>
          </a:p>
          <a:p>
            <a:pPr marL="0" indent="0">
              <a:buNone/>
            </a:pPr>
            <a:r>
              <a:rPr lang="en-US" b="1" i="1" dirty="0"/>
              <a:t>Here is how it works: </a:t>
            </a:r>
            <a:endParaRPr lang="en-US" b="1" dirty="0"/>
          </a:p>
          <a:p>
            <a:r>
              <a:rPr lang="en-US" b="1" dirty="0"/>
              <a:t>If you’re younger than full retirement age, Social Security will deduct $1 in benefits for each $2 you earn above the annual limit ($19,560). </a:t>
            </a:r>
          </a:p>
          <a:p>
            <a:r>
              <a:rPr lang="en-US" b="1" dirty="0"/>
              <a:t>In the year you reach your full retirement age, Social Security will reduce your benefits $1 for every $3 you earn over an annual limit until the month you reach full retirement age. Once you reach full retirement age, you can keep working and your benefit won’t be reduced no matter how much you earn. </a:t>
            </a:r>
          </a:p>
        </p:txBody>
      </p:sp>
      <p:sp>
        <p:nvSpPr>
          <p:cNvPr id="3" name="Slide Number Placeholder 2"/>
          <p:cNvSpPr>
            <a:spLocks noGrp="1"/>
          </p:cNvSpPr>
          <p:nvPr>
            <p:ph type="sldNum" sz="quarter" idx="4294967295"/>
          </p:nvPr>
        </p:nvSpPr>
        <p:spPr>
          <a:xfrm>
            <a:off x="6457950" y="6356351"/>
            <a:ext cx="2057400" cy="365125"/>
          </a:xfrm>
          <a:prstGeom prst="rect">
            <a:avLst/>
          </a:prstGeom>
        </p:spPr>
        <p:txBody>
          <a:bodyPr/>
          <a:lstStyle/>
          <a:p>
            <a:pPr>
              <a:defRPr/>
            </a:pPr>
            <a:fld id="{AB8A7E8B-98FB-4D3F-ABA6-8B31D0FDF1A9}" type="slidenum">
              <a:rPr lang="en-US" smtClean="0"/>
              <a:pPr>
                <a:defRPr/>
              </a:pPr>
              <a:t>92</a:t>
            </a:fld>
            <a:endParaRPr lang="en-US" dirty="0"/>
          </a:p>
        </p:txBody>
      </p:sp>
    </p:spTree>
    <p:extLst>
      <p:ext uri="{BB962C8B-B14F-4D97-AF65-F5344CB8AC3E}">
        <p14:creationId xmlns:p14="http://schemas.microsoft.com/office/powerpoint/2010/main" val="6948066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8896" y="353683"/>
            <a:ext cx="8699157" cy="6324600"/>
          </a:xfrm>
        </p:spPr>
        <p:txBody>
          <a:bodyPr>
            <a:normAutofit/>
          </a:bodyPr>
          <a:lstStyle/>
          <a:p>
            <a:pPr marL="0" indent="0" algn="ctr">
              <a:buNone/>
            </a:pPr>
            <a:r>
              <a:rPr lang="en-US" sz="4000" b="1" dirty="0"/>
              <a:t>Social Security Early Retirement</a:t>
            </a:r>
          </a:p>
          <a:p>
            <a:pPr marL="0" indent="0" algn="ctr">
              <a:buNone/>
            </a:pPr>
            <a:r>
              <a:rPr lang="en-US" sz="4000" b="1" dirty="0"/>
              <a:t>Earnings Offset</a:t>
            </a:r>
          </a:p>
          <a:p>
            <a:pPr marL="0" indent="0" algn="ctr">
              <a:buNone/>
            </a:pPr>
            <a:endParaRPr lang="en-US" b="1" dirty="0"/>
          </a:p>
          <a:p>
            <a:r>
              <a:rPr lang="en-US" sz="2800" b="1" dirty="0"/>
              <a:t>Although the earnings offset limit is the same for the Special Annuity Supplement and Early Social Security benefits (currently $19,560), the method of offset is not. </a:t>
            </a:r>
          </a:p>
          <a:p>
            <a:endParaRPr lang="en-US" sz="2800" b="1" dirty="0"/>
          </a:p>
          <a:p>
            <a:r>
              <a:rPr lang="en-US" sz="2800" b="1" dirty="0"/>
              <a:t>Special Annuity Supplement offsets are applied the year following a year of excess earnings.</a:t>
            </a:r>
          </a:p>
          <a:p>
            <a:endParaRPr lang="en-US" sz="2800" b="1" dirty="0"/>
          </a:p>
          <a:p>
            <a:r>
              <a:rPr lang="en-US" sz="2800" b="1" dirty="0"/>
              <a:t>Early Social Security benefits offsets are applied the same year as the excess earnings, based on estimates.</a:t>
            </a:r>
          </a:p>
        </p:txBody>
      </p:sp>
    </p:spTree>
    <p:extLst>
      <p:ext uri="{BB962C8B-B14F-4D97-AF65-F5344CB8AC3E}">
        <p14:creationId xmlns:p14="http://schemas.microsoft.com/office/powerpoint/2010/main" val="912467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177" y="188536"/>
            <a:ext cx="5580668" cy="1583703"/>
          </a:xfrm>
        </p:spPr>
        <p:txBody>
          <a:bodyPr>
            <a:normAutofit fontScale="90000"/>
          </a:bodyPr>
          <a:lstStyle/>
          <a:p>
            <a:r>
              <a:rPr lang="en-US" dirty="0"/>
              <a:t>               </a:t>
            </a:r>
            <a:r>
              <a:rPr lang="en-US" b="1" dirty="0">
                <a:solidFill>
                  <a:srgbClr val="C00000"/>
                </a:solidFill>
                <a:latin typeface="Times New Roman" pitchFamily="18" charset="0"/>
                <a:cs typeface="Times New Roman" pitchFamily="18" charset="0"/>
              </a:rPr>
              <a:t>Go to www.nalc.org</a:t>
            </a:r>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          click on workplace issues</a:t>
            </a:r>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             click on retirement</a:t>
            </a:r>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        click on useful publications</a:t>
            </a:r>
          </a:p>
        </p:txBody>
      </p:sp>
      <p:sp>
        <p:nvSpPr>
          <p:cNvPr id="3" name="Content Placeholder 2"/>
          <p:cNvSpPr>
            <a:spLocks noGrp="1"/>
          </p:cNvSpPr>
          <p:nvPr>
            <p:ph idx="1"/>
          </p:nvPr>
        </p:nvSpPr>
        <p:spPr/>
        <p:txBody>
          <a:bodyPr>
            <a:normAutofit fontScale="47500" lnSpcReduction="20000"/>
          </a:bodyPr>
          <a:lstStyle/>
          <a:p>
            <a:pPr fontAlgn="base"/>
            <a:r>
              <a:rPr lang="en-US" dirty="0"/>
              <a:t>Useful publications</a:t>
            </a:r>
          </a:p>
          <a:p>
            <a:pPr fontAlgn="base"/>
            <a:r>
              <a:rPr lang="en-US" b="1" dirty="0"/>
              <a:t>Additional NALC retirement publications</a:t>
            </a:r>
          </a:p>
          <a:p>
            <a:pPr fontAlgn="base"/>
            <a:r>
              <a:rPr lang="en-US" dirty="0"/>
              <a:t>These NALC retirement booklets and leaflets are available </a:t>
            </a:r>
            <a:r>
              <a:rPr lang="en-US" b="1" dirty="0"/>
              <a:t>free to members</a:t>
            </a:r>
            <a:r>
              <a:rPr lang="en-US" dirty="0"/>
              <a:t>. Contact the NALC Retirement Department for copies. </a:t>
            </a:r>
            <a:r>
              <a:rPr lang="en-US" dirty="0">
                <a:hlinkClick r:id="rId2"/>
              </a:rPr>
              <a:t>See note of caution</a:t>
            </a:r>
            <a:r>
              <a:rPr lang="en-US" dirty="0"/>
              <a:t>.</a:t>
            </a:r>
          </a:p>
          <a:p>
            <a:pPr fontAlgn="base"/>
            <a:r>
              <a:rPr lang="en-US" dirty="0"/>
              <a:t>The publications are also available here in PDF format. Click on the booklet or leaflet to browse it online, right-click and save to download.</a:t>
            </a:r>
          </a:p>
          <a:p>
            <a:pPr fontAlgn="base"/>
            <a:r>
              <a:rPr lang="en-US" b="1" dirty="0">
                <a:hlinkClick r:id="rId3"/>
              </a:rPr>
              <a:t>Questions &amp; Answers on the Civil Service Retirement System</a:t>
            </a:r>
            <a:endParaRPr lang="en-US" b="1" dirty="0"/>
          </a:p>
          <a:p>
            <a:pPr fontAlgn="base"/>
            <a:r>
              <a:rPr lang="en-US" dirty="0"/>
              <a:t>This NALC booklet covers Civil Service Retirement System retirement eligibility, credit for service, types of retirement, survivor elections, the Thrift Savings Plan, health and life insurance, and more.</a:t>
            </a:r>
          </a:p>
          <a:p>
            <a:pPr fontAlgn="base"/>
            <a:r>
              <a:rPr lang="en-US" dirty="0"/>
              <a:t> </a:t>
            </a:r>
          </a:p>
          <a:p>
            <a:pPr fontAlgn="base"/>
            <a:r>
              <a:rPr lang="en-US" b="1" dirty="0">
                <a:hlinkClick r:id="rId4"/>
              </a:rPr>
              <a:t>Questions &amp; Answers on the Federal Employees' Retirement System</a:t>
            </a:r>
            <a:endParaRPr lang="en-US" b="1" dirty="0"/>
          </a:p>
          <a:p>
            <a:pPr fontAlgn="base"/>
            <a:r>
              <a:rPr lang="en-US" dirty="0"/>
              <a:t>Covers Federal Employees Retirement System retirement eligibility, credit for service, types of retirement, survivor elections, Social Security, the Thrift Savings Plan, health and life insurance, and more.</a:t>
            </a:r>
          </a:p>
          <a:p>
            <a:pPr fontAlgn="base"/>
            <a:r>
              <a:rPr lang="en-US" dirty="0"/>
              <a:t> </a:t>
            </a:r>
          </a:p>
          <a:p>
            <a:pPr fontAlgn="base"/>
            <a:r>
              <a:rPr lang="en-US" b="1" dirty="0">
                <a:hlinkClick r:id="rId5"/>
              </a:rPr>
              <a:t>Survivor's Guide to CSRS, FERS, and Social Security</a:t>
            </a:r>
            <a:endParaRPr lang="en-US" b="1" dirty="0"/>
          </a:p>
          <a:p>
            <a:pPr fontAlgn="base"/>
            <a:r>
              <a:rPr lang="en-US" dirty="0"/>
              <a:t>This booklet covers questions spouses or other survivors may have about death benefits. It applies to survivors under both the Civil Service Retirement System and the Federal Employees Retirement System.</a:t>
            </a:r>
          </a:p>
          <a:p>
            <a:pPr fontAlgn="base"/>
            <a:r>
              <a:rPr lang="en-US" dirty="0"/>
              <a:t> </a:t>
            </a:r>
          </a:p>
          <a:p>
            <a:pPr fontAlgn="base"/>
            <a:r>
              <a:rPr lang="en-US" b="1" dirty="0">
                <a:hlinkClick r:id="rId6"/>
              </a:rPr>
              <a:t>Preparing for Retirement</a:t>
            </a:r>
            <a:endParaRPr lang="en-US" b="1" dirty="0"/>
          </a:p>
          <a:p>
            <a:pPr fontAlgn="base"/>
            <a:r>
              <a:rPr lang="en-US" dirty="0"/>
              <a:t>As one starts preparing for retirement, the first question that usually comes to</a:t>
            </a:r>
            <a:br>
              <a:rPr lang="en-US" dirty="0"/>
            </a:br>
            <a:r>
              <a:rPr lang="en-US" dirty="0"/>
              <a:t>mind is when and where to begin the process.</a:t>
            </a:r>
          </a:p>
          <a:p>
            <a:pPr fontAlgn="base"/>
            <a:r>
              <a:rPr lang="en-US" dirty="0"/>
              <a:t>Since there is a lot of information to absorb, many forms to be concerned with and</a:t>
            </a:r>
            <a:br>
              <a:rPr lang="en-US" dirty="0"/>
            </a:br>
            <a:r>
              <a:rPr lang="en-US" dirty="0"/>
              <a:t>quite a few decisions to make, all of this has been put into a framework of steps to follow in preparing for retirement.</a:t>
            </a:r>
          </a:p>
          <a:p>
            <a:endParaRPr lang="en-US" dirty="0"/>
          </a:p>
        </p:txBody>
      </p:sp>
      <p:sp>
        <p:nvSpPr>
          <p:cNvPr id="4" name="Slide Number Placeholder 3"/>
          <p:cNvSpPr>
            <a:spLocks noGrp="1"/>
          </p:cNvSpPr>
          <p:nvPr>
            <p:ph type="sldNum" sz="quarter" idx="12"/>
          </p:nvPr>
        </p:nvSpPr>
        <p:spPr/>
        <p:txBody>
          <a:bodyPr/>
          <a:lstStyle/>
          <a:p>
            <a:pPr>
              <a:defRPr/>
            </a:pPr>
            <a:fld id="{CBDD7928-7170-4C79-AD39-76FA5D59B8C9}" type="slidenum">
              <a:rPr lang="en-US" smtClean="0"/>
              <a:pPr>
                <a:defRPr/>
              </a:pPr>
              <a:t>94</a:t>
            </a:fld>
            <a:endParaRPr lang="en-US" dirty="0"/>
          </a:p>
        </p:txBody>
      </p:sp>
      <p:pic>
        <p:nvPicPr>
          <p:cNvPr id="184322" name="Picture 2" descr="https://www.nalc.org/workplace-issues/retirement/body/q-and-a_on_csrs_2010-1.jpg"/>
          <p:cNvPicPr>
            <a:picLocks noChangeAspect="1" noChangeArrowheads="1"/>
          </p:cNvPicPr>
          <p:nvPr/>
        </p:nvPicPr>
        <p:blipFill>
          <a:blip r:embed="rId7"/>
          <a:srcRect/>
          <a:stretch>
            <a:fillRect/>
          </a:stretch>
        </p:blipFill>
        <p:spPr bwMode="auto">
          <a:xfrm>
            <a:off x="141402" y="0"/>
            <a:ext cx="1791093" cy="1706252"/>
          </a:xfrm>
          <a:prstGeom prst="rect">
            <a:avLst/>
          </a:prstGeom>
          <a:noFill/>
        </p:spPr>
      </p:pic>
      <p:pic>
        <p:nvPicPr>
          <p:cNvPr id="184324" name="Picture 4" descr="https://www.nalc.org/workplace-issues/retirement/body/q-and-a_on_fers_2010_Page_01.jpg"/>
          <p:cNvPicPr>
            <a:picLocks noChangeAspect="1" noChangeArrowheads="1"/>
          </p:cNvPicPr>
          <p:nvPr/>
        </p:nvPicPr>
        <p:blipFill>
          <a:blip r:embed="rId8"/>
          <a:srcRect/>
          <a:stretch>
            <a:fillRect/>
          </a:stretch>
        </p:blipFill>
        <p:spPr bwMode="auto">
          <a:xfrm>
            <a:off x="7040252" y="4802956"/>
            <a:ext cx="1981200" cy="2055044"/>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2710" y="1373133"/>
            <a:ext cx="8979244" cy="4822825"/>
          </a:xfrm>
        </p:spPr>
        <p:txBody>
          <a:bodyPr>
            <a:normAutofit/>
          </a:bodyPr>
          <a:lstStyle/>
          <a:p>
            <a:pPr marL="0" indent="0">
              <a:buNone/>
              <a:defRPr/>
            </a:pPr>
            <a:r>
              <a:rPr lang="en-US" sz="2800" b="1" dirty="0"/>
              <a:t>USPS Shared Services:	877-477-3273 (option 5)</a:t>
            </a:r>
          </a:p>
          <a:p>
            <a:pPr marL="0" indent="0">
              <a:buNone/>
              <a:defRPr/>
            </a:pPr>
            <a:endParaRPr lang="en-US" sz="2800" b="1" dirty="0"/>
          </a:p>
          <a:p>
            <a:pPr marL="0" indent="0">
              <a:buNone/>
              <a:defRPr/>
            </a:pPr>
            <a:r>
              <a:rPr lang="en-US" sz="2800" b="1" dirty="0"/>
              <a:t>Branch 38 Director of Retirees: Ron Villegas </a:t>
            </a:r>
          </a:p>
          <a:p>
            <a:pPr marL="0" indent="0">
              <a:buNone/>
              <a:defRPr/>
            </a:pPr>
            <a:r>
              <a:rPr lang="en-US" sz="2800" b="1" dirty="0"/>
              <a:t>                       973-564-7244 Ext. 21</a:t>
            </a:r>
          </a:p>
          <a:p>
            <a:pPr marL="0" indent="0">
              <a:buNone/>
              <a:defRPr/>
            </a:pPr>
            <a:endParaRPr lang="en-US" sz="1400" b="1" dirty="0"/>
          </a:p>
          <a:p>
            <a:pPr marL="0" indent="0">
              <a:buNone/>
              <a:defRPr/>
            </a:pPr>
            <a:r>
              <a:rPr lang="en-US" sz="2800" b="1" dirty="0"/>
              <a:t>NBA: Bruce </a:t>
            </a:r>
            <a:r>
              <a:rPr lang="en-US" sz="2800" b="1" dirty="0" err="1"/>
              <a:t>Didriksen</a:t>
            </a:r>
            <a:r>
              <a:rPr lang="en-US" sz="2800" b="1" dirty="0"/>
              <a:t>	212-868-0284</a:t>
            </a:r>
          </a:p>
          <a:p>
            <a:pPr marL="0" indent="0">
              <a:buNone/>
              <a:defRPr/>
            </a:pPr>
            <a:endParaRPr lang="en-US" sz="1600" b="1" dirty="0"/>
          </a:p>
          <a:p>
            <a:pPr marL="0" indent="0">
              <a:buNone/>
              <a:defRPr/>
            </a:pPr>
            <a:r>
              <a:rPr lang="en-US" sz="2800" b="1" dirty="0"/>
              <a:t>NALC Retirement Dept:	 		202-393-4695</a:t>
            </a:r>
          </a:p>
          <a:p>
            <a:pPr marL="0" indent="0">
              <a:buNone/>
              <a:defRPr/>
            </a:pPr>
            <a:endParaRPr lang="en-US" sz="500" b="1" dirty="0"/>
          </a:p>
          <a:p>
            <a:pPr marL="0" indent="0">
              <a:buNone/>
              <a:defRPr/>
            </a:pPr>
            <a:r>
              <a:rPr lang="en-US" sz="2800" b="1" dirty="0"/>
              <a:t>Toll free M-W-</a:t>
            </a:r>
            <a:r>
              <a:rPr lang="en-US" sz="2800" b="1" dirty="0" err="1"/>
              <a:t>Th</a:t>
            </a:r>
            <a:r>
              <a:rPr lang="en-US" sz="2800" b="1" dirty="0"/>
              <a:t> 10-12 &amp; 2-4:	800-424-5186</a:t>
            </a:r>
          </a:p>
          <a:p>
            <a:pPr marL="0" indent="0">
              <a:buNone/>
              <a:defRPr/>
            </a:pPr>
            <a:endParaRPr lang="en-US" sz="3200" b="1" dirty="0"/>
          </a:p>
          <a:p>
            <a:pPr marL="0" indent="0">
              <a:buNone/>
              <a:defRPr/>
            </a:pPr>
            <a:endParaRPr lang="en-US" sz="3200" b="1" dirty="0"/>
          </a:p>
          <a:p>
            <a:pPr marL="0" indent="0">
              <a:buFontTx/>
              <a:buNone/>
              <a:defRPr/>
            </a:pPr>
            <a:endParaRPr lang="en-US" sz="3200" b="1" dirty="0"/>
          </a:p>
          <a:p>
            <a:pPr marL="0" indent="0">
              <a:buFontTx/>
              <a:buNone/>
              <a:defRPr/>
            </a:pPr>
            <a:endParaRPr lang="en-US" sz="3200" b="1" dirty="0"/>
          </a:p>
        </p:txBody>
      </p:sp>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95</a:t>
            </a:fld>
            <a:endParaRPr lang="en-US"/>
          </a:p>
        </p:txBody>
      </p:sp>
      <p:sp>
        <p:nvSpPr>
          <p:cNvPr id="2" name="TextBox 1"/>
          <p:cNvSpPr txBox="1"/>
          <p:nvPr/>
        </p:nvSpPr>
        <p:spPr>
          <a:xfrm>
            <a:off x="1466335" y="280086"/>
            <a:ext cx="6153665" cy="707886"/>
          </a:xfrm>
          <a:prstGeom prst="rect">
            <a:avLst/>
          </a:prstGeom>
          <a:noFill/>
        </p:spPr>
        <p:txBody>
          <a:bodyPr wrap="square" rtlCol="0">
            <a:spAutoFit/>
          </a:bodyPr>
          <a:lstStyle/>
          <a:p>
            <a:pPr algn="ctr"/>
            <a:r>
              <a:rPr lang="en-US" sz="4000" b="1" dirty="0">
                <a:solidFill>
                  <a:schemeClr val="accent1">
                    <a:lumMod val="50000"/>
                  </a:schemeClr>
                </a:solidFill>
                <a:latin typeface="+mn-lt"/>
              </a:rPr>
              <a:t>Important Phone Numbers</a:t>
            </a:r>
          </a:p>
        </p:txBody>
      </p:sp>
    </p:spTree>
    <p:extLst>
      <p:ext uri="{BB962C8B-B14F-4D97-AF65-F5344CB8AC3E}">
        <p14:creationId xmlns:p14="http://schemas.microsoft.com/office/powerpoint/2010/main" val="38173659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descr="Retirement Paradise | Retirement written in sand When using … | Flickr"/>
          <p:cNvPicPr preferRelativeResize="0"/>
          <p:nvPr/>
        </p:nvPicPr>
        <p:blipFill>
          <a:blip r:embed="rId3">
            <a:alphaModFix/>
          </a:blip>
          <a:stretch>
            <a:fillRect/>
          </a:stretch>
        </p:blipFill>
        <p:spPr>
          <a:xfrm>
            <a:off x="53601" y="178734"/>
            <a:ext cx="2935075" cy="3913433"/>
          </a:xfrm>
          <a:prstGeom prst="rect">
            <a:avLst/>
          </a:prstGeom>
          <a:noFill/>
          <a:ln>
            <a:noFill/>
          </a:ln>
        </p:spPr>
      </p:pic>
      <p:sp>
        <p:nvSpPr>
          <p:cNvPr id="55" name="Shape 55"/>
          <p:cNvSpPr/>
          <p:nvPr/>
        </p:nvSpPr>
        <p:spPr>
          <a:xfrm>
            <a:off x="3072625" y="780800"/>
            <a:ext cx="6071400" cy="2342400"/>
          </a:xfrm>
          <a:prstGeom prst="rect">
            <a:avLst/>
          </a:prstGeom>
          <a:solidFill>
            <a:srgbClr val="6D9EEB"/>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 name="Shape 56"/>
          <p:cNvSpPr txBox="1">
            <a:spLocks noGrp="1"/>
          </p:cNvSpPr>
          <p:nvPr>
            <p:ph type="ctrTitle"/>
          </p:nvPr>
        </p:nvSpPr>
        <p:spPr>
          <a:xfrm>
            <a:off x="2988675" y="672800"/>
            <a:ext cx="6071400" cy="2408000"/>
          </a:xfrm>
          <a:prstGeom prst="rect">
            <a:avLst/>
          </a:prstGeom>
        </p:spPr>
        <p:txBody>
          <a:bodyPr lIns="91425" tIns="91425" rIns="91425" bIns="91425" anchor="b" anchorCtr="0">
            <a:noAutofit/>
          </a:bodyPr>
          <a:lstStyle/>
          <a:p>
            <a:pPr lvl="0">
              <a:spcBef>
                <a:spcPts val="0"/>
              </a:spcBef>
              <a:buNone/>
            </a:pPr>
            <a:r>
              <a:rPr lang="en">
                <a:solidFill>
                  <a:srgbClr val="FFE599"/>
                </a:solidFill>
              </a:rPr>
              <a:t>Retirement - </a:t>
            </a:r>
          </a:p>
          <a:p>
            <a:pPr lvl="0">
              <a:spcBef>
                <a:spcPts val="0"/>
              </a:spcBef>
              <a:buNone/>
            </a:pPr>
            <a:r>
              <a:rPr lang="en">
                <a:solidFill>
                  <a:srgbClr val="FFE599"/>
                </a:solidFill>
              </a:rPr>
              <a:t>The Golden Years?</a:t>
            </a:r>
          </a:p>
        </p:txBody>
      </p:sp>
      <p:pic>
        <p:nvPicPr>
          <p:cNvPr id="57" name="Shape 57" descr="Retirement Savings | A piggy bank with the words &amp;quot;retirement… | Flickr"/>
          <p:cNvPicPr preferRelativeResize="0"/>
          <p:nvPr/>
        </p:nvPicPr>
        <p:blipFill>
          <a:blip r:embed="rId4">
            <a:alphaModFix/>
          </a:blip>
          <a:stretch>
            <a:fillRect/>
          </a:stretch>
        </p:blipFill>
        <p:spPr>
          <a:xfrm>
            <a:off x="3141076" y="3326401"/>
            <a:ext cx="2496299" cy="3328399"/>
          </a:xfrm>
          <a:prstGeom prst="rect">
            <a:avLst/>
          </a:prstGeom>
          <a:noFill/>
          <a:ln>
            <a:noFill/>
          </a:ln>
        </p:spPr>
      </p:pic>
      <p:pic>
        <p:nvPicPr>
          <p:cNvPr id="58" name="Shape 58" descr="Free illustration: Icon, Human, Old, Seniors - Free Image on ..."/>
          <p:cNvPicPr preferRelativeResize="0"/>
          <p:nvPr/>
        </p:nvPicPr>
        <p:blipFill>
          <a:blip r:embed="rId5">
            <a:alphaModFix/>
          </a:blip>
          <a:stretch>
            <a:fillRect/>
          </a:stretch>
        </p:blipFill>
        <p:spPr>
          <a:xfrm>
            <a:off x="6608224" y="3712100"/>
            <a:ext cx="2041900" cy="272253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38700" y="301733"/>
            <a:ext cx="8520600" cy="763600"/>
          </a:xfrm>
          <a:prstGeom prst="rect">
            <a:avLst/>
          </a:prstGeom>
        </p:spPr>
        <p:txBody>
          <a:bodyPr lIns="91425" tIns="91425" rIns="91425" bIns="91425" anchor="t" anchorCtr="0">
            <a:noAutofit/>
          </a:bodyPr>
          <a:lstStyle/>
          <a:p>
            <a:pPr lvl="0" algn="ctr">
              <a:spcBef>
                <a:spcPts val="0"/>
              </a:spcBef>
              <a:buNone/>
            </a:pPr>
            <a:r>
              <a:rPr lang="en" sz="4100" b="1">
                <a:solidFill>
                  <a:srgbClr val="6AA84F"/>
                </a:solidFill>
              </a:rPr>
              <a:t>Pros</a:t>
            </a:r>
          </a:p>
        </p:txBody>
      </p:sp>
      <p:sp>
        <p:nvSpPr>
          <p:cNvPr id="64" name="Shape 64"/>
          <p:cNvSpPr txBox="1">
            <a:spLocks noGrp="1"/>
          </p:cNvSpPr>
          <p:nvPr>
            <p:ph type="body" idx="1"/>
          </p:nvPr>
        </p:nvSpPr>
        <p:spPr>
          <a:xfrm>
            <a:off x="2449525" y="1439333"/>
            <a:ext cx="4853100" cy="4916000"/>
          </a:xfrm>
          <a:prstGeom prst="rect">
            <a:avLst/>
          </a:prstGeom>
        </p:spPr>
        <p:txBody>
          <a:bodyPr lIns="91425" tIns="91425" rIns="91425" bIns="91425" anchor="t" anchorCtr="0">
            <a:noAutofit/>
          </a:bodyPr>
          <a:lstStyle/>
          <a:p>
            <a:pPr marL="914400" lvl="0" indent="-431800" rtl="0">
              <a:lnSpc>
                <a:spcPct val="115000"/>
              </a:lnSpc>
              <a:spcBef>
                <a:spcPts val="0"/>
              </a:spcBef>
              <a:spcAft>
                <a:spcPts val="0"/>
              </a:spcAft>
              <a:buSzPct val="100000"/>
              <a:buChar char="★"/>
            </a:pPr>
            <a:r>
              <a:rPr lang="en" sz="3200" b="1"/>
              <a:t>No time clock</a:t>
            </a:r>
          </a:p>
          <a:p>
            <a:pPr marL="914400" lvl="0" indent="-431800" rtl="0">
              <a:lnSpc>
                <a:spcPct val="115000"/>
              </a:lnSpc>
              <a:spcBef>
                <a:spcPts val="0"/>
              </a:spcBef>
              <a:spcAft>
                <a:spcPts val="0"/>
              </a:spcAft>
              <a:buSzPct val="100000"/>
              <a:buChar char="★"/>
            </a:pPr>
            <a:r>
              <a:rPr lang="en" sz="3200" b="1"/>
              <a:t>No scanning</a:t>
            </a:r>
          </a:p>
          <a:p>
            <a:pPr marL="914400" lvl="0" indent="-431800" rtl="0">
              <a:lnSpc>
                <a:spcPct val="115000"/>
              </a:lnSpc>
              <a:spcBef>
                <a:spcPts val="0"/>
              </a:spcBef>
              <a:spcAft>
                <a:spcPts val="0"/>
              </a:spcAft>
              <a:buSzPct val="100000"/>
              <a:buChar char="★"/>
            </a:pPr>
            <a:r>
              <a:rPr lang="en" sz="3200" b="1"/>
              <a:t>No supervisors</a:t>
            </a:r>
          </a:p>
          <a:p>
            <a:pPr marL="914400" lvl="0" indent="-431800" rtl="0">
              <a:lnSpc>
                <a:spcPct val="115000"/>
              </a:lnSpc>
              <a:spcBef>
                <a:spcPts val="0"/>
              </a:spcBef>
              <a:spcAft>
                <a:spcPts val="0"/>
              </a:spcAft>
              <a:buSzPct val="100000"/>
              <a:buChar char="★"/>
            </a:pPr>
            <a:r>
              <a:rPr lang="en" sz="3200" b="1"/>
              <a:t>No bad weather</a:t>
            </a:r>
          </a:p>
          <a:p>
            <a:pPr marL="914400" lvl="0" indent="-431800" rtl="0">
              <a:lnSpc>
                <a:spcPct val="115000"/>
              </a:lnSpc>
              <a:spcBef>
                <a:spcPts val="0"/>
              </a:spcBef>
              <a:spcAft>
                <a:spcPts val="0"/>
              </a:spcAft>
              <a:buSzPct val="100000"/>
              <a:buChar char="★"/>
            </a:pPr>
            <a:r>
              <a:rPr lang="en" sz="3200" b="1"/>
              <a:t>No dogs</a:t>
            </a:r>
          </a:p>
          <a:p>
            <a:pPr marL="914400" lvl="0" indent="-431800">
              <a:lnSpc>
                <a:spcPct val="115000"/>
              </a:lnSpc>
              <a:spcBef>
                <a:spcPts val="0"/>
              </a:spcBef>
              <a:spcAft>
                <a:spcPts val="0"/>
              </a:spcAft>
              <a:buSzPct val="100000"/>
              <a:buChar char="★"/>
            </a:pPr>
            <a:r>
              <a:rPr lang="en" sz="3200" b="1"/>
              <a:t>No schedule</a:t>
            </a:r>
          </a:p>
          <a:p>
            <a:pPr lvl="0">
              <a:lnSpc>
                <a:spcPct val="100000"/>
              </a:lnSpc>
              <a:spcBef>
                <a:spcPts val="0"/>
              </a:spcBef>
              <a:spcAft>
                <a:spcPts val="0"/>
              </a:spcAft>
              <a:buNone/>
            </a:pPr>
            <a:endParaRPr sz="3200"/>
          </a:p>
          <a:p>
            <a:pPr lvl="0">
              <a:lnSpc>
                <a:spcPct val="100000"/>
              </a:lnSpc>
              <a:spcBef>
                <a:spcPts val="0"/>
              </a:spcBef>
              <a:spcAft>
                <a:spcPts val="0"/>
              </a:spcAft>
              <a:buNone/>
            </a:pPr>
            <a:endParaRPr sz="3200"/>
          </a:p>
        </p:txBody>
      </p:sp>
      <p:pic>
        <p:nvPicPr>
          <p:cNvPr id="65" name="Shape 65" descr="Hurry - Free images on Pixabay"/>
          <p:cNvPicPr preferRelativeResize="0"/>
          <p:nvPr/>
        </p:nvPicPr>
        <p:blipFill>
          <a:blip r:embed="rId3" cstate="print">
            <a:alphaModFix/>
          </a:blip>
          <a:stretch>
            <a:fillRect/>
          </a:stretch>
        </p:blipFill>
        <p:spPr>
          <a:xfrm>
            <a:off x="6473501" y="491567"/>
            <a:ext cx="1710075" cy="2280100"/>
          </a:xfrm>
          <a:prstGeom prst="rect">
            <a:avLst/>
          </a:prstGeom>
          <a:noFill/>
          <a:ln>
            <a:noFill/>
          </a:ln>
        </p:spPr>
      </p:pic>
      <p:pic>
        <p:nvPicPr>
          <p:cNvPr id="66" name="Shape 66" descr="Free photo Kennel Canine Dog Fence Akita Jail Bad - Max Pixel"/>
          <p:cNvPicPr preferRelativeResize="0"/>
          <p:nvPr/>
        </p:nvPicPr>
        <p:blipFill>
          <a:blip r:embed="rId4">
            <a:alphaModFix/>
          </a:blip>
          <a:stretch>
            <a:fillRect/>
          </a:stretch>
        </p:blipFill>
        <p:spPr>
          <a:xfrm>
            <a:off x="7123499" y="3525466"/>
            <a:ext cx="1710074" cy="3040165"/>
          </a:xfrm>
          <a:prstGeom prst="rect">
            <a:avLst/>
          </a:prstGeom>
          <a:noFill/>
          <a:ln>
            <a:noFill/>
          </a:ln>
        </p:spPr>
      </p:pic>
      <p:pic>
        <p:nvPicPr>
          <p:cNvPr id="67" name="Shape 67"/>
          <p:cNvPicPr preferRelativeResize="0"/>
          <p:nvPr/>
        </p:nvPicPr>
        <p:blipFill>
          <a:blip r:embed="rId5">
            <a:alphaModFix/>
          </a:blip>
          <a:stretch>
            <a:fillRect/>
          </a:stretch>
        </p:blipFill>
        <p:spPr>
          <a:xfrm>
            <a:off x="2836448" y="1621877"/>
            <a:ext cx="411418" cy="643745"/>
          </a:xfrm>
          <a:prstGeom prst="rect">
            <a:avLst/>
          </a:prstGeom>
          <a:noFill/>
          <a:ln>
            <a:noFill/>
          </a:ln>
        </p:spPr>
      </p:pic>
      <p:pic>
        <p:nvPicPr>
          <p:cNvPr id="68" name="Shape 68"/>
          <p:cNvPicPr preferRelativeResize="0"/>
          <p:nvPr/>
        </p:nvPicPr>
        <p:blipFill>
          <a:blip r:embed="rId5">
            <a:alphaModFix/>
          </a:blip>
          <a:stretch>
            <a:fillRect/>
          </a:stretch>
        </p:blipFill>
        <p:spPr>
          <a:xfrm>
            <a:off x="2836450" y="5352210"/>
            <a:ext cx="411418" cy="643745"/>
          </a:xfrm>
          <a:prstGeom prst="rect">
            <a:avLst/>
          </a:prstGeom>
          <a:noFill/>
          <a:ln>
            <a:noFill/>
          </a:ln>
        </p:spPr>
      </p:pic>
      <p:pic>
        <p:nvPicPr>
          <p:cNvPr id="69" name="Shape 69"/>
          <p:cNvPicPr preferRelativeResize="0"/>
          <p:nvPr/>
        </p:nvPicPr>
        <p:blipFill>
          <a:blip r:embed="rId5">
            <a:alphaModFix/>
          </a:blip>
          <a:stretch>
            <a:fillRect/>
          </a:stretch>
        </p:blipFill>
        <p:spPr>
          <a:xfrm>
            <a:off x="2836448" y="3871010"/>
            <a:ext cx="411418" cy="643745"/>
          </a:xfrm>
          <a:prstGeom prst="rect">
            <a:avLst/>
          </a:prstGeom>
          <a:noFill/>
          <a:ln>
            <a:noFill/>
          </a:ln>
        </p:spPr>
      </p:pic>
      <p:pic>
        <p:nvPicPr>
          <p:cNvPr id="70" name="Shape 70"/>
          <p:cNvPicPr preferRelativeResize="0"/>
          <p:nvPr/>
        </p:nvPicPr>
        <p:blipFill>
          <a:blip r:embed="rId5">
            <a:alphaModFix/>
          </a:blip>
          <a:stretch>
            <a:fillRect/>
          </a:stretch>
        </p:blipFill>
        <p:spPr>
          <a:xfrm>
            <a:off x="2836456" y="3157744"/>
            <a:ext cx="411418" cy="643745"/>
          </a:xfrm>
          <a:prstGeom prst="rect">
            <a:avLst/>
          </a:prstGeom>
          <a:noFill/>
          <a:ln>
            <a:noFill/>
          </a:ln>
        </p:spPr>
      </p:pic>
      <p:pic>
        <p:nvPicPr>
          <p:cNvPr id="71" name="Shape 71"/>
          <p:cNvPicPr preferRelativeResize="0"/>
          <p:nvPr/>
        </p:nvPicPr>
        <p:blipFill>
          <a:blip r:embed="rId5">
            <a:alphaModFix/>
          </a:blip>
          <a:stretch>
            <a:fillRect/>
          </a:stretch>
        </p:blipFill>
        <p:spPr>
          <a:xfrm>
            <a:off x="2836456" y="2389810"/>
            <a:ext cx="411418" cy="643745"/>
          </a:xfrm>
          <a:prstGeom prst="rect">
            <a:avLst/>
          </a:prstGeom>
          <a:noFill/>
          <a:ln>
            <a:noFill/>
          </a:ln>
        </p:spPr>
      </p:pic>
      <p:pic>
        <p:nvPicPr>
          <p:cNvPr id="72" name="Shape 72"/>
          <p:cNvPicPr preferRelativeResize="0"/>
          <p:nvPr/>
        </p:nvPicPr>
        <p:blipFill>
          <a:blip r:embed="rId5">
            <a:alphaModFix/>
          </a:blip>
          <a:stretch>
            <a:fillRect/>
          </a:stretch>
        </p:blipFill>
        <p:spPr>
          <a:xfrm>
            <a:off x="2836450" y="4611610"/>
            <a:ext cx="411418" cy="643745"/>
          </a:xfrm>
          <a:prstGeom prst="rect">
            <a:avLst/>
          </a:prstGeom>
          <a:noFill/>
          <a:ln>
            <a:noFill/>
          </a:ln>
        </p:spPr>
      </p:pic>
      <p:pic>
        <p:nvPicPr>
          <p:cNvPr id="73" name="Shape 73" descr="Free photo: Thunder, Thunderstorm, Violet - Free Image on Pixabay ..."/>
          <p:cNvPicPr preferRelativeResize="0"/>
          <p:nvPr/>
        </p:nvPicPr>
        <p:blipFill rotWithShape="1">
          <a:blip r:embed="rId6">
            <a:alphaModFix/>
          </a:blip>
          <a:srcRect l="16365" r="15897"/>
          <a:stretch/>
        </p:blipFill>
        <p:spPr>
          <a:xfrm>
            <a:off x="176375" y="2524734"/>
            <a:ext cx="2187175" cy="2865733"/>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38700" y="301733"/>
            <a:ext cx="8520600" cy="763600"/>
          </a:xfrm>
          <a:prstGeom prst="rect">
            <a:avLst/>
          </a:prstGeom>
          <a:ln>
            <a:noFill/>
          </a:ln>
        </p:spPr>
        <p:txBody>
          <a:bodyPr lIns="91425" tIns="91425" rIns="91425" bIns="91425" anchor="t" anchorCtr="0">
            <a:noAutofit/>
          </a:bodyPr>
          <a:lstStyle/>
          <a:p>
            <a:pPr lvl="0" algn="ctr" rtl="0">
              <a:spcBef>
                <a:spcPts val="0"/>
              </a:spcBef>
              <a:buNone/>
            </a:pPr>
            <a:r>
              <a:rPr lang="en" sz="4100" b="1">
                <a:solidFill>
                  <a:srgbClr val="FF0000"/>
                </a:solidFill>
              </a:rPr>
              <a:t>Cons</a:t>
            </a:r>
          </a:p>
        </p:txBody>
      </p:sp>
      <p:sp>
        <p:nvSpPr>
          <p:cNvPr id="79" name="Shape 79"/>
          <p:cNvSpPr txBox="1">
            <a:spLocks noGrp="1"/>
          </p:cNvSpPr>
          <p:nvPr>
            <p:ph type="body" idx="1"/>
          </p:nvPr>
        </p:nvSpPr>
        <p:spPr>
          <a:xfrm>
            <a:off x="2272450" y="1505200"/>
            <a:ext cx="4853100" cy="4916000"/>
          </a:xfrm>
          <a:prstGeom prst="rect">
            <a:avLst/>
          </a:prstGeom>
        </p:spPr>
        <p:txBody>
          <a:bodyPr lIns="91425" tIns="91425" rIns="91425" bIns="91425" anchor="t" anchorCtr="0">
            <a:noAutofit/>
          </a:bodyPr>
          <a:lstStyle/>
          <a:p>
            <a:pPr marL="914400" lvl="0" indent="-431800" rtl="0">
              <a:lnSpc>
                <a:spcPct val="100000"/>
              </a:lnSpc>
              <a:spcBef>
                <a:spcPts val="0"/>
              </a:spcBef>
              <a:spcAft>
                <a:spcPts val="1000"/>
              </a:spcAft>
              <a:buSzPct val="100000"/>
              <a:buChar char="➢"/>
            </a:pPr>
            <a:r>
              <a:rPr lang="en" sz="3200" b="1"/>
              <a:t>Income goes down</a:t>
            </a:r>
          </a:p>
          <a:p>
            <a:pPr marL="914400" lvl="0" indent="-431800" rtl="0">
              <a:lnSpc>
                <a:spcPct val="100000"/>
              </a:lnSpc>
              <a:spcBef>
                <a:spcPts val="0"/>
              </a:spcBef>
              <a:spcAft>
                <a:spcPts val="1000"/>
              </a:spcAft>
              <a:buSzPct val="100000"/>
              <a:buChar char="➢"/>
            </a:pPr>
            <a:r>
              <a:rPr lang="en" sz="3200" b="1"/>
              <a:t>Deductions go up</a:t>
            </a:r>
          </a:p>
          <a:p>
            <a:pPr marL="1371600" lvl="1" indent="-431800" rtl="0">
              <a:lnSpc>
                <a:spcPct val="100000"/>
              </a:lnSpc>
              <a:spcBef>
                <a:spcPts val="0"/>
              </a:spcBef>
              <a:spcAft>
                <a:spcPts val="1000"/>
              </a:spcAft>
              <a:buSzPct val="100000"/>
              <a:buChar char="○"/>
            </a:pPr>
            <a:r>
              <a:rPr lang="en" sz="3200" b="1"/>
              <a:t>Hospitalization</a:t>
            </a:r>
          </a:p>
          <a:p>
            <a:pPr marL="1371600" lvl="1" indent="-431800" rtl="0">
              <a:lnSpc>
                <a:spcPct val="100000"/>
              </a:lnSpc>
              <a:spcBef>
                <a:spcPts val="0"/>
              </a:spcBef>
              <a:spcAft>
                <a:spcPts val="1000"/>
              </a:spcAft>
              <a:buSzPct val="100000"/>
              <a:buChar char="○"/>
            </a:pPr>
            <a:r>
              <a:rPr lang="en" sz="3200" b="1"/>
              <a:t>Insurance</a:t>
            </a:r>
          </a:p>
          <a:p>
            <a:pPr marL="1371600" lvl="1" indent="-431800" rtl="0">
              <a:lnSpc>
                <a:spcPct val="100000"/>
              </a:lnSpc>
              <a:spcBef>
                <a:spcPts val="0"/>
              </a:spcBef>
              <a:spcAft>
                <a:spcPts val="1000"/>
              </a:spcAft>
              <a:buSzPct val="100000"/>
              <a:buChar char="○"/>
            </a:pPr>
            <a:r>
              <a:rPr lang="en" sz="3200" b="1"/>
              <a:t>Annuity</a:t>
            </a:r>
          </a:p>
        </p:txBody>
      </p:sp>
      <p:pic>
        <p:nvPicPr>
          <p:cNvPr id="80" name="Shape 80"/>
          <p:cNvPicPr preferRelativeResize="0"/>
          <p:nvPr/>
        </p:nvPicPr>
        <p:blipFill>
          <a:blip r:embed="rId3">
            <a:alphaModFix/>
          </a:blip>
          <a:stretch>
            <a:fillRect/>
          </a:stretch>
        </p:blipFill>
        <p:spPr>
          <a:xfrm>
            <a:off x="152401" y="1268534"/>
            <a:ext cx="2144725" cy="2859633"/>
          </a:xfrm>
          <a:prstGeom prst="rect">
            <a:avLst/>
          </a:prstGeom>
          <a:noFill/>
          <a:ln>
            <a:noFill/>
          </a:ln>
        </p:spPr>
      </p:pic>
      <p:pic>
        <p:nvPicPr>
          <p:cNvPr id="81" name="Shape 81"/>
          <p:cNvPicPr preferRelativeResize="0"/>
          <p:nvPr/>
        </p:nvPicPr>
        <p:blipFill>
          <a:blip r:embed="rId4">
            <a:alphaModFix/>
          </a:blip>
          <a:stretch>
            <a:fillRect/>
          </a:stretch>
        </p:blipFill>
        <p:spPr>
          <a:xfrm>
            <a:off x="7109176" y="2005334"/>
            <a:ext cx="2144725" cy="190642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31125" y="332000"/>
            <a:ext cx="8520600" cy="763600"/>
          </a:xfrm>
          <a:prstGeom prst="rect">
            <a:avLst/>
          </a:prstGeom>
          <a:ln>
            <a:noFill/>
          </a:ln>
        </p:spPr>
        <p:txBody>
          <a:bodyPr lIns="91425" tIns="91425" rIns="91425" bIns="91425" anchor="t" anchorCtr="0">
            <a:noAutofit/>
          </a:bodyPr>
          <a:lstStyle/>
          <a:p>
            <a:pPr lvl="0" algn="ctr" rtl="0">
              <a:spcBef>
                <a:spcPts val="0"/>
              </a:spcBef>
              <a:buNone/>
            </a:pPr>
            <a:r>
              <a:rPr lang="en" sz="4100" b="1">
                <a:solidFill>
                  <a:srgbClr val="FF0000"/>
                </a:solidFill>
              </a:rPr>
              <a:t>Cons</a:t>
            </a:r>
          </a:p>
        </p:txBody>
      </p:sp>
      <p:sp>
        <p:nvSpPr>
          <p:cNvPr id="87" name="Shape 87"/>
          <p:cNvSpPr txBox="1">
            <a:spLocks noGrp="1"/>
          </p:cNvSpPr>
          <p:nvPr>
            <p:ph type="body" idx="1"/>
          </p:nvPr>
        </p:nvSpPr>
        <p:spPr>
          <a:xfrm>
            <a:off x="141100" y="1239400"/>
            <a:ext cx="6117300" cy="1253600"/>
          </a:xfrm>
          <a:prstGeom prst="rect">
            <a:avLst/>
          </a:prstGeom>
        </p:spPr>
        <p:txBody>
          <a:bodyPr lIns="91425" tIns="91425" rIns="91425" bIns="91425" anchor="t" anchorCtr="0">
            <a:noAutofit/>
          </a:bodyPr>
          <a:lstStyle/>
          <a:p>
            <a:pPr marL="914400" lvl="0" indent="-431800" rtl="0">
              <a:lnSpc>
                <a:spcPct val="100000"/>
              </a:lnSpc>
              <a:spcBef>
                <a:spcPts val="0"/>
              </a:spcBef>
              <a:spcAft>
                <a:spcPts val="1000"/>
              </a:spcAft>
              <a:buSzPct val="100000"/>
              <a:buChar char="➢"/>
            </a:pPr>
            <a:r>
              <a:rPr lang="en" sz="3200" b="1"/>
              <a:t>Loss of companionship and networking</a:t>
            </a:r>
          </a:p>
          <a:p>
            <a:pPr lvl="0" rtl="0">
              <a:lnSpc>
                <a:spcPct val="100000"/>
              </a:lnSpc>
              <a:spcBef>
                <a:spcPts val="0"/>
              </a:spcBef>
              <a:spcAft>
                <a:spcPts val="1000"/>
              </a:spcAft>
              <a:buNone/>
            </a:pPr>
            <a:endParaRPr sz="3200" b="1"/>
          </a:p>
        </p:txBody>
      </p:sp>
      <p:pic>
        <p:nvPicPr>
          <p:cNvPr id="88" name="Shape 88"/>
          <p:cNvPicPr preferRelativeResize="0"/>
          <p:nvPr/>
        </p:nvPicPr>
        <p:blipFill rotWithShape="1">
          <a:blip r:embed="rId3">
            <a:alphaModFix/>
          </a:blip>
          <a:srcRect l="11266" t="16127" r="7094" b="30785"/>
          <a:stretch/>
        </p:blipFill>
        <p:spPr>
          <a:xfrm>
            <a:off x="6173600" y="1239400"/>
            <a:ext cx="2405949" cy="2086067"/>
          </a:xfrm>
          <a:prstGeom prst="rect">
            <a:avLst/>
          </a:prstGeom>
          <a:noFill/>
          <a:ln>
            <a:noFill/>
          </a:ln>
        </p:spPr>
      </p:pic>
      <p:pic>
        <p:nvPicPr>
          <p:cNvPr id="89" name="Shape 89"/>
          <p:cNvPicPr preferRelativeResize="0"/>
          <p:nvPr/>
        </p:nvPicPr>
        <p:blipFill>
          <a:blip r:embed="rId4">
            <a:alphaModFix/>
          </a:blip>
          <a:stretch>
            <a:fillRect/>
          </a:stretch>
        </p:blipFill>
        <p:spPr>
          <a:xfrm>
            <a:off x="246925" y="2959634"/>
            <a:ext cx="2840550" cy="1893700"/>
          </a:xfrm>
          <a:prstGeom prst="rect">
            <a:avLst/>
          </a:prstGeom>
          <a:noFill/>
          <a:ln>
            <a:noFill/>
          </a:ln>
        </p:spPr>
      </p:pic>
      <p:sp>
        <p:nvSpPr>
          <p:cNvPr id="90" name="Shape 90"/>
          <p:cNvSpPr txBox="1"/>
          <p:nvPr/>
        </p:nvSpPr>
        <p:spPr>
          <a:xfrm>
            <a:off x="2905675" y="3499533"/>
            <a:ext cx="5835000" cy="1486400"/>
          </a:xfrm>
          <a:prstGeom prst="rect">
            <a:avLst/>
          </a:prstGeom>
          <a:noFill/>
          <a:ln>
            <a:noFill/>
          </a:ln>
        </p:spPr>
        <p:txBody>
          <a:bodyPr lIns="91425" tIns="91425" rIns="91425" bIns="91425" anchor="ctr" anchorCtr="0">
            <a:noAutofit/>
          </a:bodyPr>
          <a:lstStyle/>
          <a:p>
            <a:pPr marL="914400" lvl="0" indent="-431800" rtl="0">
              <a:spcBef>
                <a:spcPts val="0"/>
              </a:spcBef>
              <a:spcAft>
                <a:spcPts val="1000"/>
              </a:spcAft>
              <a:buClr>
                <a:schemeClr val="dk2"/>
              </a:buClr>
              <a:buSzPct val="100000"/>
              <a:buChar char="➢"/>
            </a:pPr>
            <a:r>
              <a:rPr lang="en" sz="3200" b="1">
                <a:solidFill>
                  <a:schemeClr val="dk2"/>
                </a:solidFill>
              </a:rPr>
              <a:t>Too much spare time - what to do?</a:t>
            </a:r>
          </a:p>
        </p:txBody>
      </p:sp>
      <p:sp>
        <p:nvSpPr>
          <p:cNvPr id="91" name="Shape 91"/>
          <p:cNvSpPr txBox="1"/>
          <p:nvPr/>
        </p:nvSpPr>
        <p:spPr>
          <a:xfrm>
            <a:off x="656125" y="5465700"/>
            <a:ext cx="6117300" cy="763600"/>
          </a:xfrm>
          <a:prstGeom prst="rect">
            <a:avLst/>
          </a:prstGeom>
          <a:noFill/>
          <a:ln>
            <a:noFill/>
          </a:ln>
        </p:spPr>
        <p:txBody>
          <a:bodyPr lIns="91425" tIns="91425" rIns="91425" bIns="91425" anchor="ctr" anchorCtr="0">
            <a:noAutofit/>
          </a:bodyPr>
          <a:lstStyle/>
          <a:p>
            <a:pPr marL="914400" lvl="0" indent="-431800" rtl="0">
              <a:spcBef>
                <a:spcPts val="0"/>
              </a:spcBef>
              <a:spcAft>
                <a:spcPts val="1000"/>
              </a:spcAft>
              <a:buClr>
                <a:schemeClr val="dk2"/>
              </a:buClr>
              <a:buSzPct val="100000"/>
              <a:buChar char="➢"/>
            </a:pPr>
            <a:r>
              <a:rPr lang="en" sz="3200" b="1">
                <a:solidFill>
                  <a:schemeClr val="dk2"/>
                </a:solidFill>
              </a:rPr>
              <a:t>Change can be difficult</a:t>
            </a:r>
          </a:p>
        </p:txBody>
      </p:sp>
      <p:pic>
        <p:nvPicPr>
          <p:cNvPr id="92" name="Shape 92"/>
          <p:cNvPicPr preferRelativeResize="0"/>
          <p:nvPr/>
        </p:nvPicPr>
        <p:blipFill>
          <a:blip r:embed="rId5">
            <a:alphaModFix/>
          </a:blip>
          <a:stretch>
            <a:fillRect/>
          </a:stretch>
        </p:blipFill>
        <p:spPr>
          <a:xfrm>
            <a:off x="6656900" y="4792133"/>
            <a:ext cx="2182373" cy="18936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98089</TotalTime>
  <Words>11605</Words>
  <Application>Microsoft Office PowerPoint</Application>
  <PresentationFormat>On-screen Show (4:3)</PresentationFormat>
  <Paragraphs>1075</Paragraphs>
  <Slides>105</Slides>
  <Notes>66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105</vt:i4>
      </vt:variant>
    </vt:vector>
  </HeadingPairs>
  <TitlesOfParts>
    <vt:vector size="115" baseType="lpstr">
      <vt:lpstr>Arial</vt:lpstr>
      <vt:lpstr>Calibri</vt:lpstr>
      <vt:lpstr>Calibri Light</vt:lpstr>
      <vt:lpstr>Comic Sans MS</vt:lpstr>
      <vt:lpstr>Courier New</vt:lpstr>
      <vt:lpstr>Times New Roman</vt:lpstr>
      <vt:lpstr>Wingdings</vt:lpstr>
      <vt:lpstr>Wingdings 2</vt:lpstr>
      <vt:lpstr>Office Theme</vt:lpstr>
      <vt:lpstr>Acrobat Document</vt:lpstr>
      <vt:lpstr> </vt:lpstr>
      <vt:lpstr>Civil Service Retirement System  (CSRS) </vt:lpstr>
      <vt:lpstr>Federal Employees Retirement System  (FERS) </vt:lpstr>
      <vt:lpstr>PowerPoint Presentation</vt:lpstr>
      <vt:lpstr>PowerPoint Presentation</vt:lpstr>
      <vt:lpstr>PowerPoint Presentation</vt:lpstr>
      <vt:lpstr>Age and Service Requirements for  Regular Retirement</vt:lpstr>
      <vt:lpstr>PowerPoint Presentation</vt:lpstr>
      <vt:lpstr>PowerPoint Presentation</vt:lpstr>
      <vt:lpstr>  Amount of Creditable Service:  Unused Sick Leave counts towards how much you get but not eligibility  </vt:lpstr>
      <vt:lpstr>PowerPoint Presentation</vt:lpstr>
      <vt:lpstr>PowerPoint Presentation</vt:lpstr>
      <vt:lpstr>Crediting Military Service</vt:lpstr>
      <vt:lpstr>Crediting Military Service</vt:lpstr>
      <vt:lpstr>How to Make Deposit for  Military Service </vt:lpstr>
      <vt:lpstr>Crediting Unused Sick Leave CSRS and FERS </vt:lpstr>
      <vt:lpstr>PowerPoint Presentation</vt:lpstr>
      <vt:lpstr>PowerPoint Presentation</vt:lpstr>
      <vt:lpstr>PowerPoint Presentation</vt:lpstr>
      <vt:lpstr>High-3 Average Salary</vt:lpstr>
      <vt:lpstr>Sample High-3 calculation from USPS annuity estimate:         Total-3 Average Salary Total: 64,228</vt:lpstr>
      <vt:lpstr>High-3 calculation  from USPS  annuity estimate:         </vt:lpstr>
      <vt:lpstr>General Formula</vt:lpstr>
      <vt:lpstr>CSRS Calculation Example</vt:lpstr>
      <vt:lpstr>FERS Calculation Example 1</vt:lpstr>
      <vt:lpstr>FERS Calculation Example 2</vt:lpstr>
      <vt:lpstr>FERS Special Annuity Supplement</vt:lpstr>
      <vt:lpstr>FERS Special Annuity Supplement</vt:lpstr>
      <vt:lpstr>Review USPS Annuity Estimate for Special Annuity Supplement</vt:lpstr>
      <vt:lpstr>PowerPoint Presentation</vt:lpstr>
      <vt:lpstr>PowerPoint Presentation</vt:lpstr>
      <vt:lpstr>Maximum Annuity</vt:lpstr>
      <vt:lpstr>Reduction for Survivor Annuity</vt:lpstr>
      <vt:lpstr>Cost of Survivor Annuity Reduction </vt:lpstr>
      <vt:lpstr>PowerPoint Presentation</vt:lpstr>
      <vt:lpstr>PowerPoint Presentation</vt:lpstr>
      <vt:lpstr>PowerPoint Presentation</vt:lpstr>
      <vt:lpstr>PowerPoint Presentation</vt:lpstr>
      <vt:lpstr>PowerPoint Presentation</vt:lpstr>
      <vt:lpstr>PowerPoint Presentation</vt:lpstr>
      <vt:lpstr>Cost of Living Adjustments  (COLAS)</vt:lpstr>
      <vt:lpstr>PowerPoint Presentation</vt:lpstr>
      <vt:lpstr>PowerPoint Presentation</vt:lpstr>
      <vt:lpstr>PowerPoint Presentation</vt:lpstr>
      <vt:lpstr>ANNUAL LEAVE CARRYOVER INTO 2022 RETIREMENT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&amp; Retired Letter Carriers: Fight Back!</vt:lpstr>
      <vt:lpstr>Contribute to Letter Carrier  Political Fund </vt:lpstr>
      <vt:lpstr>Post-Retirement  FEHB</vt:lpstr>
      <vt:lpstr>PowerPoint Presentation</vt:lpstr>
      <vt:lpstr>FEHB Eligibility when Retiring</vt:lpstr>
      <vt:lpstr>PowerPoint Presentation</vt:lpstr>
      <vt:lpstr>PowerPoint Presentation</vt:lpstr>
      <vt:lpstr>Post-Retirement  FEGLI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Go to www.nalc.org           click on workplace issues              click on retirement         click on useful publications</vt:lpstr>
      <vt:lpstr>PowerPoint Presentation</vt:lpstr>
      <vt:lpstr>Retirement -  The Golden Years?</vt:lpstr>
      <vt:lpstr>Pros</vt:lpstr>
      <vt:lpstr>Cons</vt:lpstr>
      <vt:lpstr>Cons</vt:lpstr>
      <vt:lpstr>Alternatives</vt:lpstr>
      <vt:lpstr>Alternatives</vt:lpstr>
      <vt:lpstr>Main Concerns</vt:lpstr>
      <vt:lpstr>PowerPoint Presentation</vt:lpstr>
      <vt:lpstr>PowerPoint Presentation</vt:lpstr>
      <vt:lpstr>IN MEMORY OF CHARLIE CONNELL October 4, 1934 – January 18, 2018 </vt:lpstr>
    </vt:vector>
  </TitlesOfParts>
  <Company>Office of Personnel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wacuffley</dc:creator>
  <cp:lastModifiedBy>Colie38@outlook.com</cp:lastModifiedBy>
  <cp:revision>1192</cp:revision>
  <cp:lastPrinted>2022-10-12T15:55:21Z</cp:lastPrinted>
  <dcterms:created xsi:type="dcterms:W3CDTF">2009-11-03T20:21:53Z</dcterms:created>
  <dcterms:modified xsi:type="dcterms:W3CDTF">2022-10-26T20:14:55Z</dcterms:modified>
</cp:coreProperties>
</file>